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73" r:id="rId4"/>
    <p:sldId id="264" r:id="rId5"/>
    <p:sldId id="271" r:id="rId6"/>
    <p:sldId id="270" r:id="rId7"/>
    <p:sldId id="266" r:id="rId8"/>
    <p:sldId id="282" r:id="rId9"/>
    <p:sldId id="274" r:id="rId10"/>
    <p:sldId id="287" r:id="rId11"/>
    <p:sldId id="1491" r:id="rId12"/>
    <p:sldId id="1475" r:id="rId13"/>
    <p:sldId id="1476" r:id="rId14"/>
    <p:sldId id="1478" r:id="rId15"/>
    <p:sldId id="1479" r:id="rId16"/>
    <p:sldId id="1480" r:id="rId17"/>
    <p:sldId id="1481" r:id="rId18"/>
    <p:sldId id="1482" r:id="rId19"/>
    <p:sldId id="1483" r:id="rId20"/>
    <p:sldId id="1484" r:id="rId21"/>
    <p:sldId id="1485" r:id="rId22"/>
    <p:sldId id="1486" r:id="rId23"/>
    <p:sldId id="1487" r:id="rId24"/>
    <p:sldId id="519" r:id="rId25"/>
    <p:sldId id="520" r:id="rId26"/>
    <p:sldId id="1488" r:id="rId27"/>
    <p:sldId id="1489" r:id="rId28"/>
    <p:sldId id="1490" r:id="rId29"/>
    <p:sldId id="1492" r:id="rId30"/>
    <p:sldId id="285" r:id="rId31"/>
    <p:sldId id="288" r:id="rId32"/>
    <p:sldId id="286" r:id="rId33"/>
    <p:sldId id="1493" r:id="rId34"/>
    <p:sldId id="283" r:id="rId3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13"/>
    <p:restoredTop sz="94682"/>
  </p:normalViewPr>
  <p:slideViewPr>
    <p:cSldViewPr snapToGrid="0" snapToObjects="1">
      <p:cViewPr varScale="1">
        <p:scale>
          <a:sx n="157" d="100"/>
          <a:sy n="157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B56BEF-5BBA-424A-81B5-2CE3EC5FE6A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9CD9AE8-BB1E-4BB6-AA77-2E09D92CB0DF}">
      <dgm:prSet custT="1"/>
      <dgm:spPr/>
      <dgm:t>
        <a:bodyPr/>
        <a:lstStyle/>
        <a:p>
          <a:pPr rtl="0"/>
          <a:r>
            <a:rPr lang="en-GB" sz="2100" dirty="0"/>
            <a:t>Estimated traits</a:t>
          </a:r>
        </a:p>
      </dgm:t>
    </dgm:pt>
    <dgm:pt modelId="{B133E1AA-A133-4719-98C3-3AAA8FF84C1E}" type="parTrans" cxnId="{8CAF99AE-BF1B-4F8A-9EB4-40735A81F0FC}">
      <dgm:prSet/>
      <dgm:spPr/>
      <dgm:t>
        <a:bodyPr/>
        <a:lstStyle/>
        <a:p>
          <a:endParaRPr lang="en-GB"/>
        </a:p>
      </dgm:t>
    </dgm:pt>
    <dgm:pt modelId="{26DE1D8B-5FB2-4C85-9872-A43F81C25778}" type="sibTrans" cxnId="{8CAF99AE-BF1B-4F8A-9EB4-40735A81F0FC}">
      <dgm:prSet/>
      <dgm:spPr/>
      <dgm:t>
        <a:bodyPr/>
        <a:lstStyle/>
        <a:p>
          <a:endParaRPr lang="en-GB"/>
        </a:p>
      </dgm:t>
    </dgm:pt>
    <dgm:pt modelId="{8C8154D2-339E-4337-A7CB-E61B77801736}">
      <dgm:prSet custT="1"/>
      <dgm:spPr/>
      <dgm:t>
        <a:bodyPr/>
        <a:lstStyle/>
        <a:p>
          <a:pPr rtl="0"/>
          <a:r>
            <a:rPr lang="en-GB" sz="1600" b="1" dirty="0"/>
            <a:t>Low dimensionality</a:t>
          </a:r>
        </a:p>
      </dgm:t>
    </dgm:pt>
    <dgm:pt modelId="{C9AB060C-9829-4557-840F-272DC23AA08B}" type="parTrans" cxnId="{10E2649B-07C1-4967-8503-1C9D7B544690}">
      <dgm:prSet/>
      <dgm:spPr/>
      <dgm:t>
        <a:bodyPr/>
        <a:lstStyle/>
        <a:p>
          <a:endParaRPr lang="en-GB"/>
        </a:p>
      </dgm:t>
    </dgm:pt>
    <dgm:pt modelId="{30C27815-A698-4B18-B545-77861B64324E}" type="sibTrans" cxnId="{10E2649B-07C1-4967-8503-1C9D7B544690}">
      <dgm:prSet/>
      <dgm:spPr/>
      <dgm:t>
        <a:bodyPr/>
        <a:lstStyle/>
        <a:p>
          <a:endParaRPr lang="en-GB"/>
        </a:p>
      </dgm:t>
    </dgm:pt>
    <dgm:pt modelId="{EB60FEA7-A984-40C6-8D41-64C33853EF93}">
      <dgm:prSet custT="1"/>
      <dgm:spPr/>
      <dgm:t>
        <a:bodyPr/>
        <a:lstStyle/>
        <a:p>
          <a:pPr rtl="0"/>
          <a:r>
            <a:rPr lang="en-GB" sz="1600" b="1" dirty="0"/>
            <a:t>General theories</a:t>
          </a:r>
        </a:p>
      </dgm:t>
    </dgm:pt>
    <dgm:pt modelId="{077EE0B0-38D2-47D3-9F4F-799A7CFE74E6}" type="parTrans" cxnId="{39BA1931-1021-4D19-9ED1-9731E3BBAA09}">
      <dgm:prSet/>
      <dgm:spPr/>
      <dgm:t>
        <a:bodyPr/>
        <a:lstStyle/>
        <a:p>
          <a:endParaRPr lang="en-GB"/>
        </a:p>
      </dgm:t>
    </dgm:pt>
    <dgm:pt modelId="{38B322A6-D5F8-4CAE-A4E2-87865F391D4C}" type="sibTrans" cxnId="{39BA1931-1021-4D19-9ED1-9731E3BBAA09}">
      <dgm:prSet/>
      <dgm:spPr/>
      <dgm:t>
        <a:bodyPr/>
        <a:lstStyle/>
        <a:p>
          <a:endParaRPr lang="en-GB"/>
        </a:p>
      </dgm:t>
    </dgm:pt>
    <dgm:pt modelId="{26F0D674-0149-4AB4-B763-ACFF8FF762EE}" type="pres">
      <dgm:prSet presAssocID="{ACB56BEF-5BBA-424A-81B5-2CE3EC5FE6A4}" presName="linear" presStyleCnt="0">
        <dgm:presLayoutVars>
          <dgm:animLvl val="lvl"/>
          <dgm:resizeHandles val="exact"/>
        </dgm:presLayoutVars>
      </dgm:prSet>
      <dgm:spPr/>
    </dgm:pt>
    <dgm:pt modelId="{E4D58520-C8CC-485F-A464-2E4A3CCC0F0C}" type="pres">
      <dgm:prSet presAssocID="{F9CD9AE8-BB1E-4BB6-AA77-2E09D92CB0DF}" presName="parentText" presStyleLbl="node1" presStyleIdx="0" presStyleCnt="1" custScaleY="51029">
        <dgm:presLayoutVars>
          <dgm:chMax val="0"/>
          <dgm:bulletEnabled val="1"/>
        </dgm:presLayoutVars>
      </dgm:prSet>
      <dgm:spPr/>
    </dgm:pt>
    <dgm:pt modelId="{CC702EC8-52E5-4E6D-B8B8-B378B93F6FD7}" type="pres">
      <dgm:prSet presAssocID="{F9CD9AE8-BB1E-4BB6-AA77-2E09D92CB0D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9BA1931-1021-4D19-9ED1-9731E3BBAA09}" srcId="{F9CD9AE8-BB1E-4BB6-AA77-2E09D92CB0DF}" destId="{EB60FEA7-A984-40C6-8D41-64C33853EF93}" srcOrd="1" destOrd="0" parTransId="{077EE0B0-38D2-47D3-9F4F-799A7CFE74E6}" sibTransId="{38B322A6-D5F8-4CAE-A4E2-87865F391D4C}"/>
    <dgm:cxn modelId="{14B0FE6D-3843-471B-86EF-4F0C8F720E48}" type="presOf" srcId="{EB60FEA7-A984-40C6-8D41-64C33853EF93}" destId="{CC702EC8-52E5-4E6D-B8B8-B378B93F6FD7}" srcOrd="0" destOrd="1" presId="urn:microsoft.com/office/officeart/2005/8/layout/vList2"/>
    <dgm:cxn modelId="{36CD3092-4EEB-4853-9BCE-7286E9BE3439}" type="presOf" srcId="{F9CD9AE8-BB1E-4BB6-AA77-2E09D92CB0DF}" destId="{E4D58520-C8CC-485F-A464-2E4A3CCC0F0C}" srcOrd="0" destOrd="0" presId="urn:microsoft.com/office/officeart/2005/8/layout/vList2"/>
    <dgm:cxn modelId="{10E2649B-07C1-4967-8503-1C9D7B544690}" srcId="{F9CD9AE8-BB1E-4BB6-AA77-2E09D92CB0DF}" destId="{8C8154D2-339E-4337-A7CB-E61B77801736}" srcOrd="0" destOrd="0" parTransId="{C9AB060C-9829-4557-840F-272DC23AA08B}" sibTransId="{30C27815-A698-4B18-B545-77861B64324E}"/>
    <dgm:cxn modelId="{39D46CA6-46E3-471C-9E87-9E8CF31CE552}" type="presOf" srcId="{8C8154D2-339E-4337-A7CB-E61B77801736}" destId="{CC702EC8-52E5-4E6D-B8B8-B378B93F6FD7}" srcOrd="0" destOrd="0" presId="urn:microsoft.com/office/officeart/2005/8/layout/vList2"/>
    <dgm:cxn modelId="{8CAF99AE-BF1B-4F8A-9EB4-40735A81F0FC}" srcId="{ACB56BEF-5BBA-424A-81B5-2CE3EC5FE6A4}" destId="{F9CD9AE8-BB1E-4BB6-AA77-2E09D92CB0DF}" srcOrd="0" destOrd="0" parTransId="{B133E1AA-A133-4719-98C3-3AAA8FF84C1E}" sibTransId="{26DE1D8B-5FB2-4C85-9872-A43F81C25778}"/>
    <dgm:cxn modelId="{4325B9FC-0007-4BC7-B21F-19E683625856}" type="presOf" srcId="{ACB56BEF-5BBA-424A-81B5-2CE3EC5FE6A4}" destId="{26F0D674-0149-4AB4-B763-ACFF8FF762EE}" srcOrd="0" destOrd="0" presId="urn:microsoft.com/office/officeart/2005/8/layout/vList2"/>
    <dgm:cxn modelId="{F611D05A-B518-448E-8965-39CE48A46B90}" type="presParOf" srcId="{26F0D674-0149-4AB4-B763-ACFF8FF762EE}" destId="{E4D58520-C8CC-485F-A464-2E4A3CCC0F0C}" srcOrd="0" destOrd="0" presId="urn:microsoft.com/office/officeart/2005/8/layout/vList2"/>
    <dgm:cxn modelId="{F45FD899-81A9-4727-9FA5-9767B77FA280}" type="presParOf" srcId="{26F0D674-0149-4AB4-B763-ACFF8FF762EE}" destId="{CC702EC8-52E5-4E6D-B8B8-B378B93F6FD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B56BEF-5BBA-424A-81B5-2CE3EC5FE6A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9CD9AE8-BB1E-4BB6-AA77-2E09D92CB0DF}">
      <dgm:prSet custT="1"/>
      <dgm:spPr/>
      <dgm:t>
        <a:bodyPr/>
        <a:lstStyle/>
        <a:p>
          <a:pPr rtl="0"/>
          <a:r>
            <a:rPr lang="en-GB" sz="2100" dirty="0"/>
            <a:t>Test/Questionnaire</a:t>
          </a:r>
        </a:p>
      </dgm:t>
    </dgm:pt>
    <dgm:pt modelId="{B133E1AA-A133-4719-98C3-3AAA8FF84C1E}" type="parTrans" cxnId="{8CAF99AE-BF1B-4F8A-9EB4-40735A81F0FC}">
      <dgm:prSet/>
      <dgm:spPr/>
      <dgm:t>
        <a:bodyPr/>
        <a:lstStyle/>
        <a:p>
          <a:endParaRPr lang="en-GB"/>
        </a:p>
      </dgm:t>
    </dgm:pt>
    <dgm:pt modelId="{26DE1D8B-5FB2-4C85-9872-A43F81C25778}" type="sibTrans" cxnId="{8CAF99AE-BF1B-4F8A-9EB4-40735A81F0FC}">
      <dgm:prSet/>
      <dgm:spPr/>
      <dgm:t>
        <a:bodyPr/>
        <a:lstStyle/>
        <a:p>
          <a:endParaRPr lang="en-GB"/>
        </a:p>
      </dgm:t>
    </dgm:pt>
    <dgm:pt modelId="{8C8154D2-339E-4337-A7CB-E61B77801736}">
      <dgm:prSet custT="1"/>
      <dgm:spPr/>
      <dgm:t>
        <a:bodyPr/>
        <a:lstStyle/>
        <a:p>
          <a:pPr rtl="0"/>
          <a:r>
            <a:rPr lang="en-GB" sz="1600" b="1" dirty="0"/>
            <a:t>Cognitive biases</a:t>
          </a:r>
        </a:p>
      </dgm:t>
    </dgm:pt>
    <dgm:pt modelId="{C9AB060C-9829-4557-840F-272DC23AA08B}" type="parTrans" cxnId="{10E2649B-07C1-4967-8503-1C9D7B544690}">
      <dgm:prSet/>
      <dgm:spPr/>
      <dgm:t>
        <a:bodyPr/>
        <a:lstStyle/>
        <a:p>
          <a:endParaRPr lang="en-GB"/>
        </a:p>
      </dgm:t>
    </dgm:pt>
    <dgm:pt modelId="{30C27815-A698-4B18-B545-77861B64324E}" type="sibTrans" cxnId="{10E2649B-07C1-4967-8503-1C9D7B544690}">
      <dgm:prSet/>
      <dgm:spPr/>
      <dgm:t>
        <a:bodyPr/>
        <a:lstStyle/>
        <a:p>
          <a:endParaRPr lang="en-GB"/>
        </a:p>
      </dgm:t>
    </dgm:pt>
    <dgm:pt modelId="{ADC686B3-6AD1-4B5C-A9E3-FFC450A1534B}">
      <dgm:prSet custT="1"/>
      <dgm:spPr/>
      <dgm:t>
        <a:bodyPr/>
        <a:lstStyle/>
        <a:p>
          <a:r>
            <a:rPr lang="en-GB" sz="1600" b="1" dirty="0"/>
            <a:t>Cheating</a:t>
          </a:r>
        </a:p>
      </dgm:t>
    </dgm:pt>
    <dgm:pt modelId="{171A7F85-DDDA-4A68-9DF7-177C3287ED16}" type="parTrans" cxnId="{4224750B-C4D4-4410-86A7-379CE71DAE94}">
      <dgm:prSet/>
      <dgm:spPr/>
      <dgm:t>
        <a:bodyPr/>
        <a:lstStyle/>
        <a:p>
          <a:endParaRPr lang="en-GB"/>
        </a:p>
      </dgm:t>
    </dgm:pt>
    <dgm:pt modelId="{6EC576EF-B8B2-4F45-A6DB-87C3FBD5F7CA}" type="sibTrans" cxnId="{4224750B-C4D4-4410-86A7-379CE71DAE94}">
      <dgm:prSet/>
      <dgm:spPr/>
      <dgm:t>
        <a:bodyPr/>
        <a:lstStyle/>
        <a:p>
          <a:endParaRPr lang="en-GB"/>
        </a:p>
      </dgm:t>
    </dgm:pt>
    <dgm:pt modelId="{58A49E24-153D-433D-84FE-20D12BF086A2}">
      <dgm:prSet custT="1"/>
      <dgm:spPr/>
      <dgm:t>
        <a:bodyPr/>
        <a:lstStyle/>
        <a:p>
          <a:r>
            <a:rPr lang="en-GB" sz="1600" b="1" dirty="0"/>
            <a:t>Misrepresentation</a:t>
          </a:r>
        </a:p>
      </dgm:t>
    </dgm:pt>
    <dgm:pt modelId="{2EA00650-135B-4EFD-BC39-E0C59AFB6BDD}" type="parTrans" cxnId="{94FD9E07-9DB5-4CB0-8B05-50C502809D24}">
      <dgm:prSet/>
      <dgm:spPr/>
      <dgm:t>
        <a:bodyPr/>
        <a:lstStyle/>
        <a:p>
          <a:endParaRPr lang="en-GB"/>
        </a:p>
      </dgm:t>
    </dgm:pt>
    <dgm:pt modelId="{2BCE5020-D2D6-4755-8390-865E7947F571}" type="sibTrans" cxnId="{94FD9E07-9DB5-4CB0-8B05-50C502809D24}">
      <dgm:prSet/>
      <dgm:spPr/>
      <dgm:t>
        <a:bodyPr/>
        <a:lstStyle/>
        <a:p>
          <a:endParaRPr lang="en-GB"/>
        </a:p>
      </dgm:t>
    </dgm:pt>
    <dgm:pt modelId="{E2B86611-207D-4138-A9D2-E74F33F89A18}">
      <dgm:prSet custT="1"/>
      <dgm:spPr/>
      <dgm:t>
        <a:bodyPr/>
        <a:lstStyle/>
        <a:p>
          <a:r>
            <a:rPr lang="en-GB" sz="1600" b="1" dirty="0"/>
            <a:t>Tiredness / Stress</a:t>
          </a:r>
        </a:p>
      </dgm:t>
    </dgm:pt>
    <dgm:pt modelId="{FF1D0D4A-CCD1-4BBA-8E5D-50074E0EDF36}" type="parTrans" cxnId="{60012C20-1B01-4DD8-8D94-AF1F50C91BF9}">
      <dgm:prSet/>
      <dgm:spPr/>
      <dgm:t>
        <a:bodyPr/>
        <a:lstStyle/>
        <a:p>
          <a:endParaRPr lang="en-GB"/>
        </a:p>
      </dgm:t>
    </dgm:pt>
    <dgm:pt modelId="{66401B09-32FE-426F-B1FB-174EBD53AB6C}" type="sibTrans" cxnId="{60012C20-1B01-4DD8-8D94-AF1F50C91BF9}">
      <dgm:prSet/>
      <dgm:spPr/>
      <dgm:t>
        <a:bodyPr/>
        <a:lstStyle/>
        <a:p>
          <a:endParaRPr lang="en-GB"/>
        </a:p>
      </dgm:t>
    </dgm:pt>
    <dgm:pt modelId="{710C09B2-257B-49A4-A491-C16A687E51AE}">
      <dgm:prSet custT="1"/>
      <dgm:spPr/>
      <dgm:t>
        <a:bodyPr/>
        <a:lstStyle/>
        <a:p>
          <a:r>
            <a:rPr lang="en-GB" sz="1600" b="1" dirty="0"/>
            <a:t>Artificial situation</a:t>
          </a:r>
        </a:p>
      </dgm:t>
    </dgm:pt>
    <dgm:pt modelId="{93926E72-155E-4A7B-86C0-8AE6ADE83FBE}" type="parTrans" cxnId="{2492D928-2DEB-4159-AC31-D2E8563D1FFF}">
      <dgm:prSet/>
      <dgm:spPr/>
      <dgm:t>
        <a:bodyPr/>
        <a:lstStyle/>
        <a:p>
          <a:endParaRPr lang="en-GB"/>
        </a:p>
      </dgm:t>
    </dgm:pt>
    <dgm:pt modelId="{6294E5B7-33EC-42B3-B8BD-DC21139441C1}" type="sibTrans" cxnId="{2492D928-2DEB-4159-AC31-D2E8563D1FFF}">
      <dgm:prSet/>
      <dgm:spPr/>
      <dgm:t>
        <a:bodyPr/>
        <a:lstStyle/>
        <a:p>
          <a:endParaRPr lang="en-GB"/>
        </a:p>
      </dgm:t>
    </dgm:pt>
    <dgm:pt modelId="{26F0D674-0149-4AB4-B763-ACFF8FF762EE}" type="pres">
      <dgm:prSet presAssocID="{ACB56BEF-5BBA-424A-81B5-2CE3EC5FE6A4}" presName="linear" presStyleCnt="0">
        <dgm:presLayoutVars>
          <dgm:animLvl val="lvl"/>
          <dgm:resizeHandles val="exact"/>
        </dgm:presLayoutVars>
      </dgm:prSet>
      <dgm:spPr/>
    </dgm:pt>
    <dgm:pt modelId="{E4D58520-C8CC-485F-A464-2E4A3CCC0F0C}" type="pres">
      <dgm:prSet presAssocID="{F9CD9AE8-BB1E-4BB6-AA77-2E09D92CB0DF}" presName="parentText" presStyleLbl="node1" presStyleIdx="0" presStyleCnt="1" custScaleY="117660">
        <dgm:presLayoutVars>
          <dgm:chMax val="0"/>
          <dgm:bulletEnabled val="1"/>
        </dgm:presLayoutVars>
      </dgm:prSet>
      <dgm:spPr/>
    </dgm:pt>
    <dgm:pt modelId="{CC702EC8-52E5-4E6D-B8B8-B378B93F6FD7}" type="pres">
      <dgm:prSet presAssocID="{F9CD9AE8-BB1E-4BB6-AA77-2E09D92CB0DF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94FD9E07-9DB5-4CB0-8B05-50C502809D24}" srcId="{F9CD9AE8-BB1E-4BB6-AA77-2E09D92CB0DF}" destId="{58A49E24-153D-433D-84FE-20D12BF086A2}" srcOrd="2" destOrd="0" parTransId="{2EA00650-135B-4EFD-BC39-E0C59AFB6BDD}" sibTransId="{2BCE5020-D2D6-4755-8390-865E7947F571}"/>
    <dgm:cxn modelId="{4224750B-C4D4-4410-86A7-379CE71DAE94}" srcId="{F9CD9AE8-BB1E-4BB6-AA77-2E09D92CB0DF}" destId="{ADC686B3-6AD1-4B5C-A9E3-FFC450A1534B}" srcOrd="1" destOrd="0" parTransId="{171A7F85-DDDA-4A68-9DF7-177C3287ED16}" sibTransId="{6EC576EF-B8B2-4F45-A6DB-87C3FBD5F7CA}"/>
    <dgm:cxn modelId="{60012C20-1B01-4DD8-8D94-AF1F50C91BF9}" srcId="{F9CD9AE8-BB1E-4BB6-AA77-2E09D92CB0DF}" destId="{E2B86611-207D-4138-A9D2-E74F33F89A18}" srcOrd="3" destOrd="0" parTransId="{FF1D0D4A-CCD1-4BBA-8E5D-50074E0EDF36}" sibTransId="{66401B09-32FE-426F-B1FB-174EBD53AB6C}"/>
    <dgm:cxn modelId="{2492D928-2DEB-4159-AC31-D2E8563D1FFF}" srcId="{F9CD9AE8-BB1E-4BB6-AA77-2E09D92CB0DF}" destId="{710C09B2-257B-49A4-A491-C16A687E51AE}" srcOrd="4" destOrd="0" parTransId="{93926E72-155E-4A7B-86C0-8AE6ADE83FBE}" sibTransId="{6294E5B7-33EC-42B3-B8BD-DC21139441C1}"/>
    <dgm:cxn modelId="{47735C43-19D9-476F-B824-DB46CE351F1B}" type="presOf" srcId="{710C09B2-257B-49A4-A491-C16A687E51AE}" destId="{CC702EC8-52E5-4E6D-B8B8-B378B93F6FD7}" srcOrd="0" destOrd="4" presId="urn:microsoft.com/office/officeart/2005/8/layout/vList2"/>
    <dgm:cxn modelId="{0CDDE945-E4CD-4FFF-B07D-D1E67B967776}" type="presOf" srcId="{ACB56BEF-5BBA-424A-81B5-2CE3EC5FE6A4}" destId="{26F0D674-0149-4AB4-B763-ACFF8FF762EE}" srcOrd="0" destOrd="0" presId="urn:microsoft.com/office/officeart/2005/8/layout/vList2"/>
    <dgm:cxn modelId="{8B48CA62-DD06-4252-AED8-2517B64C7331}" type="presOf" srcId="{ADC686B3-6AD1-4B5C-A9E3-FFC450A1534B}" destId="{CC702EC8-52E5-4E6D-B8B8-B378B93F6FD7}" srcOrd="0" destOrd="1" presId="urn:microsoft.com/office/officeart/2005/8/layout/vList2"/>
    <dgm:cxn modelId="{10E2649B-07C1-4967-8503-1C9D7B544690}" srcId="{F9CD9AE8-BB1E-4BB6-AA77-2E09D92CB0DF}" destId="{8C8154D2-339E-4337-A7CB-E61B77801736}" srcOrd="0" destOrd="0" parTransId="{C9AB060C-9829-4557-840F-272DC23AA08B}" sibTransId="{30C27815-A698-4B18-B545-77861B64324E}"/>
    <dgm:cxn modelId="{8CAF99AE-BF1B-4F8A-9EB4-40735A81F0FC}" srcId="{ACB56BEF-5BBA-424A-81B5-2CE3EC5FE6A4}" destId="{F9CD9AE8-BB1E-4BB6-AA77-2E09D92CB0DF}" srcOrd="0" destOrd="0" parTransId="{B133E1AA-A133-4719-98C3-3AAA8FF84C1E}" sibTransId="{26DE1D8B-5FB2-4C85-9872-A43F81C25778}"/>
    <dgm:cxn modelId="{A3BB88AF-0EDE-4AA6-8A25-07524A53B94E}" type="presOf" srcId="{8C8154D2-339E-4337-A7CB-E61B77801736}" destId="{CC702EC8-52E5-4E6D-B8B8-B378B93F6FD7}" srcOrd="0" destOrd="0" presId="urn:microsoft.com/office/officeart/2005/8/layout/vList2"/>
    <dgm:cxn modelId="{62B97FB2-74D9-4A27-B8A1-04A0B1A9BE61}" type="presOf" srcId="{E2B86611-207D-4138-A9D2-E74F33F89A18}" destId="{CC702EC8-52E5-4E6D-B8B8-B378B93F6FD7}" srcOrd="0" destOrd="3" presId="urn:microsoft.com/office/officeart/2005/8/layout/vList2"/>
    <dgm:cxn modelId="{3AC905B9-2D20-4BC5-9DD1-38EE4712F4DD}" type="presOf" srcId="{58A49E24-153D-433D-84FE-20D12BF086A2}" destId="{CC702EC8-52E5-4E6D-B8B8-B378B93F6FD7}" srcOrd="0" destOrd="2" presId="urn:microsoft.com/office/officeart/2005/8/layout/vList2"/>
    <dgm:cxn modelId="{F491B1FC-D9DC-4050-B991-849FED3CB87E}" type="presOf" srcId="{F9CD9AE8-BB1E-4BB6-AA77-2E09D92CB0DF}" destId="{E4D58520-C8CC-485F-A464-2E4A3CCC0F0C}" srcOrd="0" destOrd="0" presId="urn:microsoft.com/office/officeart/2005/8/layout/vList2"/>
    <dgm:cxn modelId="{A11E51B8-42C7-4649-8115-A05D05A5D12F}" type="presParOf" srcId="{26F0D674-0149-4AB4-B763-ACFF8FF762EE}" destId="{E4D58520-C8CC-485F-A464-2E4A3CCC0F0C}" srcOrd="0" destOrd="0" presId="urn:microsoft.com/office/officeart/2005/8/layout/vList2"/>
    <dgm:cxn modelId="{19A7C757-EA45-4ADB-9608-22852A8369A2}" type="presParOf" srcId="{26F0D674-0149-4AB4-B763-ACFF8FF762EE}" destId="{CC702EC8-52E5-4E6D-B8B8-B378B93F6FD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CB56BEF-5BBA-424A-81B5-2CE3EC5FE6A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F9CD9AE8-BB1E-4BB6-AA77-2E09D92CB0DF}">
      <dgm:prSet custT="1"/>
      <dgm:spPr/>
      <dgm:t>
        <a:bodyPr/>
        <a:lstStyle/>
        <a:p>
          <a:pPr rtl="0"/>
          <a:r>
            <a:rPr lang="en-GB" sz="2100" dirty="0"/>
            <a:t>BIG DATA: records of individual’s behaviour</a:t>
          </a:r>
        </a:p>
      </dgm:t>
    </dgm:pt>
    <dgm:pt modelId="{B133E1AA-A133-4719-98C3-3AAA8FF84C1E}" type="parTrans" cxnId="{8CAF99AE-BF1B-4F8A-9EB4-40735A81F0FC}">
      <dgm:prSet/>
      <dgm:spPr/>
      <dgm:t>
        <a:bodyPr/>
        <a:lstStyle/>
        <a:p>
          <a:endParaRPr lang="en-GB"/>
        </a:p>
      </dgm:t>
    </dgm:pt>
    <dgm:pt modelId="{26DE1D8B-5FB2-4C85-9872-A43F81C25778}" type="sibTrans" cxnId="{8CAF99AE-BF1B-4F8A-9EB4-40735A81F0FC}">
      <dgm:prSet/>
      <dgm:spPr/>
      <dgm:t>
        <a:bodyPr/>
        <a:lstStyle/>
        <a:p>
          <a:endParaRPr lang="en-GB"/>
        </a:p>
      </dgm:t>
    </dgm:pt>
    <dgm:pt modelId="{ADB7A875-DB39-4931-85E2-EB668D6A3441}">
      <dgm:prSet custT="1"/>
      <dgm:spPr/>
      <dgm:t>
        <a:bodyPr/>
        <a:lstStyle/>
        <a:p>
          <a:pPr rtl="0"/>
          <a:r>
            <a:rPr lang="en-GB" sz="2100" dirty="0"/>
            <a:t>Build Model predicting future behaviour</a:t>
          </a:r>
        </a:p>
      </dgm:t>
    </dgm:pt>
    <dgm:pt modelId="{674C00E7-4BEC-4DBA-96D4-09F24727F450}" type="parTrans" cxnId="{7D9FAC64-2FC5-44A5-9BBA-1E3A5EA2E89E}">
      <dgm:prSet/>
      <dgm:spPr/>
      <dgm:t>
        <a:bodyPr/>
        <a:lstStyle/>
        <a:p>
          <a:endParaRPr lang="en-GB"/>
        </a:p>
      </dgm:t>
    </dgm:pt>
    <dgm:pt modelId="{82B381CC-9240-4F20-96B8-19827057AF72}" type="sibTrans" cxnId="{7D9FAC64-2FC5-44A5-9BBA-1E3A5EA2E89E}">
      <dgm:prSet/>
      <dgm:spPr/>
      <dgm:t>
        <a:bodyPr/>
        <a:lstStyle/>
        <a:p>
          <a:endParaRPr lang="en-GB"/>
        </a:p>
      </dgm:t>
    </dgm:pt>
    <dgm:pt modelId="{26F0D674-0149-4AB4-B763-ACFF8FF762EE}" type="pres">
      <dgm:prSet presAssocID="{ACB56BEF-5BBA-424A-81B5-2CE3EC5FE6A4}" presName="linear" presStyleCnt="0">
        <dgm:presLayoutVars>
          <dgm:animLvl val="lvl"/>
          <dgm:resizeHandles val="exact"/>
        </dgm:presLayoutVars>
      </dgm:prSet>
      <dgm:spPr/>
    </dgm:pt>
    <dgm:pt modelId="{E4D58520-C8CC-485F-A464-2E4A3CCC0F0C}" type="pres">
      <dgm:prSet presAssocID="{F9CD9AE8-BB1E-4BB6-AA77-2E09D92CB0DF}" presName="parentText" presStyleLbl="node1" presStyleIdx="0" presStyleCnt="2" custScaleY="103843" custLinFactNeighborX="942" custLinFactNeighborY="-18397">
        <dgm:presLayoutVars>
          <dgm:chMax val="0"/>
          <dgm:bulletEnabled val="1"/>
        </dgm:presLayoutVars>
      </dgm:prSet>
      <dgm:spPr/>
    </dgm:pt>
    <dgm:pt modelId="{E4CEB594-9E2F-4013-9D86-BA1EBD1277CF}" type="pres">
      <dgm:prSet presAssocID="{26DE1D8B-5FB2-4C85-9872-A43F81C25778}" presName="spacer" presStyleCnt="0"/>
      <dgm:spPr/>
    </dgm:pt>
    <dgm:pt modelId="{003AF714-6EAB-4274-9A50-6E41E4E68E77}" type="pres">
      <dgm:prSet presAssocID="{ADB7A875-DB39-4931-85E2-EB668D6A344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4E4AC39-3AD2-4CD0-9D6E-59DB30132ABD}" type="presOf" srcId="{F9CD9AE8-BB1E-4BB6-AA77-2E09D92CB0DF}" destId="{E4D58520-C8CC-485F-A464-2E4A3CCC0F0C}" srcOrd="0" destOrd="0" presId="urn:microsoft.com/office/officeart/2005/8/layout/vList2"/>
    <dgm:cxn modelId="{B118EF39-92D3-4A02-B763-DFF368CED55A}" type="presOf" srcId="{ADB7A875-DB39-4931-85E2-EB668D6A3441}" destId="{003AF714-6EAB-4274-9A50-6E41E4E68E77}" srcOrd="0" destOrd="0" presId="urn:microsoft.com/office/officeart/2005/8/layout/vList2"/>
    <dgm:cxn modelId="{7D9FAC64-2FC5-44A5-9BBA-1E3A5EA2E89E}" srcId="{ACB56BEF-5BBA-424A-81B5-2CE3EC5FE6A4}" destId="{ADB7A875-DB39-4931-85E2-EB668D6A3441}" srcOrd="1" destOrd="0" parTransId="{674C00E7-4BEC-4DBA-96D4-09F24727F450}" sibTransId="{82B381CC-9240-4F20-96B8-19827057AF72}"/>
    <dgm:cxn modelId="{8CAF99AE-BF1B-4F8A-9EB4-40735A81F0FC}" srcId="{ACB56BEF-5BBA-424A-81B5-2CE3EC5FE6A4}" destId="{F9CD9AE8-BB1E-4BB6-AA77-2E09D92CB0DF}" srcOrd="0" destOrd="0" parTransId="{B133E1AA-A133-4719-98C3-3AAA8FF84C1E}" sibTransId="{26DE1D8B-5FB2-4C85-9872-A43F81C25778}"/>
    <dgm:cxn modelId="{3E0212B5-0F63-4EC0-93CC-F31A575515D8}" type="presOf" srcId="{ACB56BEF-5BBA-424A-81B5-2CE3EC5FE6A4}" destId="{26F0D674-0149-4AB4-B763-ACFF8FF762EE}" srcOrd="0" destOrd="0" presId="urn:microsoft.com/office/officeart/2005/8/layout/vList2"/>
    <dgm:cxn modelId="{2CCCAAA7-A936-4075-AD7A-B7D0B4B99F10}" type="presParOf" srcId="{26F0D674-0149-4AB4-B763-ACFF8FF762EE}" destId="{E4D58520-C8CC-485F-A464-2E4A3CCC0F0C}" srcOrd="0" destOrd="0" presId="urn:microsoft.com/office/officeart/2005/8/layout/vList2"/>
    <dgm:cxn modelId="{8AEEA8BE-708D-40BE-A15F-14628D3B169A}" type="presParOf" srcId="{26F0D674-0149-4AB4-B763-ACFF8FF762EE}" destId="{E4CEB594-9E2F-4013-9D86-BA1EBD1277CF}" srcOrd="1" destOrd="0" presId="urn:microsoft.com/office/officeart/2005/8/layout/vList2"/>
    <dgm:cxn modelId="{E37BB0B7-CBB5-478B-9BE2-F2E7EF4E60B6}" type="presParOf" srcId="{26F0D674-0149-4AB4-B763-ACFF8FF762EE}" destId="{003AF714-6EAB-4274-9A50-6E41E4E68E77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D58520-C8CC-485F-A464-2E4A3CCC0F0C}">
      <dsp:nvSpPr>
        <dsp:cNvPr id="0" name=""/>
        <dsp:cNvSpPr/>
      </dsp:nvSpPr>
      <dsp:spPr>
        <a:xfrm>
          <a:off x="0" y="282142"/>
          <a:ext cx="2484658" cy="620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Estimated traits</a:t>
          </a:r>
        </a:p>
      </dsp:txBody>
      <dsp:txXfrm>
        <a:off x="30311" y="312453"/>
        <a:ext cx="2424036" cy="560298"/>
      </dsp:txXfrm>
    </dsp:sp>
    <dsp:sp modelId="{CC702EC8-52E5-4E6D-B8B8-B378B93F6FD7}">
      <dsp:nvSpPr>
        <dsp:cNvPr id="0" name=""/>
        <dsp:cNvSpPr/>
      </dsp:nvSpPr>
      <dsp:spPr>
        <a:xfrm>
          <a:off x="0" y="903062"/>
          <a:ext cx="2484658" cy="1076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88" tIns="20320" rIns="113792" bIns="2032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b="1" kern="1200" dirty="0"/>
            <a:t>Low dimensionality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b="1" kern="1200" dirty="0"/>
            <a:t>General theories</a:t>
          </a:r>
        </a:p>
      </dsp:txBody>
      <dsp:txXfrm>
        <a:off x="0" y="903062"/>
        <a:ext cx="2484658" cy="10764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D58520-C8CC-485F-A464-2E4A3CCC0F0C}">
      <dsp:nvSpPr>
        <dsp:cNvPr id="0" name=""/>
        <dsp:cNvSpPr/>
      </dsp:nvSpPr>
      <dsp:spPr>
        <a:xfrm>
          <a:off x="0" y="310"/>
          <a:ext cx="2484658" cy="9030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Test/Questionnaire</a:t>
          </a:r>
        </a:p>
      </dsp:txBody>
      <dsp:txXfrm>
        <a:off x="44084" y="44394"/>
        <a:ext cx="2396490" cy="814896"/>
      </dsp:txXfrm>
    </dsp:sp>
    <dsp:sp modelId="{CC702EC8-52E5-4E6D-B8B8-B378B93F6FD7}">
      <dsp:nvSpPr>
        <dsp:cNvPr id="0" name=""/>
        <dsp:cNvSpPr/>
      </dsp:nvSpPr>
      <dsp:spPr>
        <a:xfrm>
          <a:off x="0" y="903374"/>
          <a:ext cx="2484658" cy="1357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88" tIns="20320" rIns="113792" bIns="2032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b="1" kern="1200" dirty="0"/>
            <a:t>Cognitive biases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b="1" kern="1200" dirty="0"/>
            <a:t>Cheating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b="1" kern="1200" dirty="0"/>
            <a:t>Misrepresentation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b="1" kern="1200" dirty="0"/>
            <a:t>Tiredness / Stress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600" b="1" kern="1200" dirty="0"/>
            <a:t>Artificial situation</a:t>
          </a:r>
        </a:p>
      </dsp:txBody>
      <dsp:txXfrm>
        <a:off x="0" y="903374"/>
        <a:ext cx="2484658" cy="13579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D58520-C8CC-485F-A464-2E4A3CCC0F0C}">
      <dsp:nvSpPr>
        <dsp:cNvPr id="0" name=""/>
        <dsp:cNvSpPr/>
      </dsp:nvSpPr>
      <dsp:spPr>
        <a:xfrm>
          <a:off x="0" y="144091"/>
          <a:ext cx="3402569" cy="126356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BIG DATA: records of individual’s behaviour</a:t>
          </a:r>
        </a:p>
      </dsp:txBody>
      <dsp:txXfrm>
        <a:off x="61682" y="205773"/>
        <a:ext cx="3279205" cy="1140197"/>
      </dsp:txXfrm>
    </dsp:sp>
    <dsp:sp modelId="{003AF714-6EAB-4274-9A50-6E41E4E68E77}">
      <dsp:nvSpPr>
        <dsp:cNvPr id="0" name=""/>
        <dsp:cNvSpPr/>
      </dsp:nvSpPr>
      <dsp:spPr>
        <a:xfrm>
          <a:off x="0" y="1629291"/>
          <a:ext cx="3402569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Build Model predicting future behaviour</a:t>
          </a:r>
        </a:p>
      </dsp:txBody>
      <dsp:txXfrm>
        <a:off x="59399" y="1688690"/>
        <a:ext cx="3283771" cy="1098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jpeg>
</file>

<file path=ppt/media/image14.png>
</file>

<file path=ppt/media/image17.png>
</file>

<file path=ppt/media/image2.png>
</file>

<file path=ppt/media/image31.png>
</file>

<file path=ppt/media/image32.tiff>
</file>

<file path=ppt/media/image33.tiff>
</file>

<file path=ppt/media/image34.png>
</file>

<file path=ppt/media/image35.tiff>
</file>

<file path=ppt/media/image36.tiff>
</file>

<file path=ppt/media/image37.tiff>
</file>

<file path=ppt/media/image41.tiff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CBC31-B248-3340-987B-B5165626B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F5E3B2-BB63-364C-BB02-14F971D0F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5C3CB0-2E16-9643-BC13-AA07C49B1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F510B5-F2D8-C54B-AA8E-96F56207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280996-826E-A84B-959F-D03DE3E86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4402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193C95-CB88-F440-98EC-8CFEE4D4B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C9D9BE7-331D-EA4D-A4A9-63436B67D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3B1658-6D9F-D84C-993A-93E027B98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299495-915D-7E40-B439-7A44D8B2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B0535A-C7F3-C84E-AF6F-20364D1DF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1854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23EF51-A1E5-0E45-839A-E8E2988CA3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8A0CB17-ECBB-3943-9905-4BFCCEDFE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A9B4082-05F2-9D41-8FF3-54348A87B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D1D341-CBF6-2F49-908E-1ED8A4964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1370198-3617-AB44-9161-AE2DDFE6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2703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82524-3B6B-3945-834F-6D8EFD499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6B5D91-7593-6942-91AB-7E0D18982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190C88-CA16-CA4C-AF59-70F585BE7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29E4B9-32A8-8A43-942A-8AE3F76B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4B2306-0819-2C4D-96A4-BA816B15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4080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7E98AD-0FD4-B748-B857-182ACF5BA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2B65A9-7BDC-1E4C-9583-58485F4F2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3FC47A-485A-0643-B8AF-1B536AF8D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9B5C22-0411-034A-AE38-02823058B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ACB85D-7D6E-CD4E-B309-9B58BEE49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182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F89620-EB11-6749-AD82-32025050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A8A7BC-4815-5A4E-8075-9B6AB4F3AD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35B37CF-C1B1-8F48-BBE6-072AAC7657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04A6D3-8E21-474B-A16E-42C36B8F5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A2F823-044E-8B4D-B662-28903847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4600A7-AB9F-4D4E-9231-3E34B317A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359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7A2F4-CFE6-534C-87FC-823EE07F6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F6F8EB2-EBC1-6B4E-9E47-0373B7CFD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5CECFFC-5BFE-EC4E-AFAD-2428D5D8A1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40F2D5-C297-8448-85BC-22C7B5A0CC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FDE13DD-1C46-964F-BF35-4857CAA5D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6721A59-0DCE-DA44-A4EC-703154967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73E680E-6ABB-F840-B279-FC5569C41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3B7B3C7-77BB-E746-99D5-65155E7E4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9034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BB534-A7C8-9943-BCF7-D262E1A79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CB42076-F9CD-2447-B86F-E0A993A57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F553CE1-7495-674F-A09F-CA6D6A710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F707272-7178-1B4A-B0AE-CECCBC19F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026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8C313F9-E827-F848-95FC-A43F8CC20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8ACE76B-E65A-8A4A-9EC5-D6CEA161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D82A0AF-B9BD-AB4B-A45C-8497D8222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829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D31120-D579-3C48-9557-A89D53017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BFEAC3-4E26-764E-8B2E-9F5F517FF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48BBBC1-9F61-6748-AEE7-755BAEBBD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32B52BE-035E-754B-8E4A-4ED30D488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E9A82D4-3460-8547-A37B-531469BB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87E7C72-9767-4D4F-B4D5-51BB530EB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0257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C20726-ECE9-DC4F-BEC4-E04786FDE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0AE9036-316F-AF45-8D68-ECFE228994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A38A7D1-096F-674F-93DC-8D3418826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1157EE-D653-E848-B92B-9E5A9FDC9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2E4219-50E1-1C41-955A-DA85779D5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0B3E4E-492C-9F40-BB26-A65D1D2A9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175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3A86FE8-CFB4-1740-ACBC-38FDCB88C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5034D7-E29B-5B42-83AC-F91ED2E58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7DE9A0-D9F9-C24A-8E9D-7E67C06BCC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CCB4A-9CC3-8541-AA23-85A140C0B2D1}" type="datetimeFigureOut">
              <a:rPr lang="pt-BR" smtClean="0"/>
              <a:t>17/08/2020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FF4E7F-F4EA-484C-8659-15133785E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2E3ED3-BEA4-7049-8FBC-13D0785B71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922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image" Target="../media/image3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tiff"/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tif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CA9454-B700-FD4F-B078-ECDC7E91D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pt-BR" sz="4100">
                <a:solidFill>
                  <a:srgbClr val="000000"/>
                </a:solidFill>
              </a:rPr>
              <a:t>Ciência de Dados em Psicometria com 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89CEAE-832B-644A-84FB-A69B94361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pt-BR" sz="1100">
                <a:solidFill>
                  <a:srgbClr val="000000"/>
                </a:solidFill>
              </a:rPr>
              <a:t>Ricardo Primi</a:t>
            </a:r>
          </a:p>
          <a:p>
            <a:pPr algn="l"/>
            <a:r>
              <a:rPr lang="pt-BR" sz="1100">
                <a:solidFill>
                  <a:srgbClr val="000000"/>
                </a:solidFill>
              </a:rPr>
              <a:t>Programa de Pós Graduação Stricto Sensu em Psicologia</a:t>
            </a:r>
          </a:p>
          <a:p>
            <a:pPr algn="l"/>
            <a:r>
              <a:rPr lang="pt-BR" sz="1100">
                <a:solidFill>
                  <a:srgbClr val="000000"/>
                </a:solidFill>
              </a:rPr>
              <a:t>Universisade São Francisco</a:t>
            </a:r>
          </a:p>
        </p:txBody>
      </p:sp>
      <p:sp>
        <p:nvSpPr>
          <p:cNvPr id="34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asted-image.pdf">
            <a:extLst>
              <a:ext uri="{FF2B5EF4-FFF2-40B4-BE49-F238E27FC236}">
                <a16:creationId xmlns:a16="http://schemas.microsoft.com/office/drawing/2014/main" id="{85EBE558-5710-D243-9F7C-D3D76C3D9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70" y="2595726"/>
            <a:ext cx="4141760" cy="258094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89895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CE2316D9-C6F8-D141-A366-85DF035F5879}"/>
              </a:ext>
            </a:extLst>
          </p:cNvPr>
          <p:cNvSpPr/>
          <p:nvPr/>
        </p:nvSpPr>
        <p:spPr>
          <a:xfrm>
            <a:off x="742950" y="3059668"/>
            <a:ext cx="112966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vsinghbisen</a:t>
            </a:r>
            <a:r>
              <a:rPr lang="en-US" dirty="0"/>
              <a:t>/where-is-artificial-intelligence-used-areas-where-ai-can-be-used-14ba8c092e73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83C2FCD-3E7A-C143-935D-D86CAA4D7776}"/>
              </a:ext>
            </a:extLst>
          </p:cNvPr>
          <p:cNvSpPr/>
          <p:nvPr/>
        </p:nvSpPr>
        <p:spPr>
          <a:xfrm>
            <a:off x="2319716" y="1793038"/>
            <a:ext cx="94183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research.google.com</a:t>
            </a:r>
            <a:r>
              <a:rPr lang="en-US" dirty="0"/>
              <a:t>/</a:t>
            </a:r>
            <a:r>
              <a:rPr lang="en-US" dirty="0" err="1"/>
              <a:t>bigpicture</a:t>
            </a:r>
            <a:r>
              <a:rPr lang="en-US" dirty="0"/>
              <a:t>/attacking-discrimination-in-ml/</a:t>
            </a:r>
          </a:p>
        </p:txBody>
      </p:sp>
    </p:spTree>
    <p:extLst>
      <p:ext uri="{BB962C8B-B14F-4D97-AF65-F5344CB8AC3E}">
        <p14:creationId xmlns:p14="http://schemas.microsoft.com/office/powerpoint/2010/main" val="1278715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BA0FF6-DFC7-A944-9F3F-7F9F303E4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029" y="1947182"/>
            <a:ext cx="10515600" cy="1325563"/>
          </a:xfrm>
        </p:spPr>
        <p:txBody>
          <a:bodyPr/>
          <a:lstStyle/>
          <a:p>
            <a:r>
              <a:rPr lang="en-US" dirty="0" err="1"/>
              <a:t>Aplicações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Avaliação</a:t>
            </a:r>
            <a:r>
              <a:rPr lang="en-US" dirty="0"/>
              <a:t> </a:t>
            </a:r>
            <a:r>
              <a:rPr lang="en-US" dirty="0" err="1"/>
              <a:t>Psicológica</a:t>
            </a:r>
            <a:r>
              <a:rPr lang="en-US" dirty="0"/>
              <a:t> e </a:t>
            </a:r>
            <a:r>
              <a:rPr lang="en-US" dirty="0" err="1"/>
              <a:t>Psicometria</a:t>
            </a:r>
            <a:r>
              <a:rPr lang="en-US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276754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95ADB1A-FFB7-B04D-978A-8A4613B62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0" y="1034512"/>
            <a:ext cx="73914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752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EE3A26B-A821-DD42-9DDE-77EABEC68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448" y="663142"/>
            <a:ext cx="10842504" cy="553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49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EF85BD3-3790-0C4F-85D0-D80B40DC3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524" y="1146874"/>
            <a:ext cx="8438417" cy="435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63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32838DF-FCB1-B040-ACB4-383A45FB1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52" y="350795"/>
            <a:ext cx="4222105" cy="597195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12F9915-BA9C-3444-B1D1-4917B2CAC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96910"/>
            <a:ext cx="4222104" cy="606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236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8740C86-4799-4845-9B85-A93CB08FF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322" y="779112"/>
            <a:ext cx="4160864" cy="507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185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0FA1E75-570F-CA46-8259-96AB5551D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04" y="0"/>
            <a:ext cx="4964236" cy="68580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C33B816-A5D8-CD49-B705-06466CF3B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523" y="0"/>
            <a:ext cx="52174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097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A9302BE8-BECB-BE41-B825-49C36FF72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965" y="562999"/>
            <a:ext cx="7618130" cy="5295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215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E4D8F32-5BBF-4942-B993-DA361A72B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727" y="979920"/>
            <a:ext cx="8741044" cy="491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691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0A884F4-9025-7D4B-83C3-75DF90022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47" y="3750987"/>
            <a:ext cx="4851400" cy="27813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81AA56C-3C02-F147-99D8-BEFD1FB6A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344" y="2725420"/>
            <a:ext cx="4216728" cy="413258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DEEEA8BA-869E-404E-95B6-EC4002228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286" y="204905"/>
            <a:ext cx="4307750" cy="3224095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81735CB9-153A-894A-8A1C-36F82C0AA39A}"/>
              </a:ext>
            </a:extLst>
          </p:cNvPr>
          <p:cNvSpPr txBox="1">
            <a:spLocks/>
          </p:cNvSpPr>
          <p:nvPr/>
        </p:nvSpPr>
        <p:spPr>
          <a:xfrm>
            <a:off x="7341708" y="502842"/>
            <a:ext cx="4477760" cy="240969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/>
              <a:t>Data Science</a:t>
            </a:r>
          </a:p>
          <a:p>
            <a:r>
              <a:rPr lang="pt-BR" sz="2000" dirty="0" err="1"/>
              <a:t>Machine</a:t>
            </a:r>
            <a:r>
              <a:rPr lang="pt-BR" sz="2000" dirty="0"/>
              <a:t> Learning / </a:t>
            </a:r>
            <a:r>
              <a:rPr lang="pt-BR" sz="2000" dirty="0" err="1"/>
              <a:t>Deep</a:t>
            </a:r>
            <a:r>
              <a:rPr lang="pt-BR" sz="2000" dirty="0"/>
              <a:t> </a:t>
            </a:r>
            <a:r>
              <a:rPr lang="pt-BR" sz="2000" dirty="0" err="1"/>
              <a:t>learning</a:t>
            </a:r>
            <a:endParaRPr lang="pt-BR" sz="2000" dirty="0"/>
          </a:p>
          <a:p>
            <a:r>
              <a:rPr lang="pt-BR" sz="2000" dirty="0"/>
              <a:t>Métodos estatísticos (modelagem)</a:t>
            </a:r>
          </a:p>
          <a:p>
            <a:pPr lvl="1"/>
            <a:r>
              <a:rPr lang="pt-BR" sz="1600" dirty="0"/>
              <a:t>Inferência causal (</a:t>
            </a:r>
            <a:r>
              <a:rPr lang="pt-BR" sz="1600" dirty="0" err="1"/>
              <a:t>Judea</a:t>
            </a:r>
            <a:r>
              <a:rPr lang="pt-BR" sz="1600" dirty="0"/>
              <a:t> Pearl)</a:t>
            </a:r>
          </a:p>
          <a:p>
            <a:r>
              <a:rPr lang="pt-BR" sz="2000" dirty="0"/>
              <a:t>Programação</a:t>
            </a:r>
          </a:p>
        </p:txBody>
      </p:sp>
    </p:spTree>
    <p:extLst>
      <p:ext uri="{BB962C8B-B14F-4D97-AF65-F5344CB8AC3E}">
        <p14:creationId xmlns:p14="http://schemas.microsoft.com/office/powerpoint/2010/main" val="14930847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C51F07D-E2EE-2D47-8A9C-6192C5CF8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93" y="899214"/>
            <a:ext cx="5339584" cy="424428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117F6842-20E7-2F4B-986A-EEA81AE2B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0" y="899214"/>
            <a:ext cx="4813300" cy="464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662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4CB58BF-E206-E247-8871-8B1F53D21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450" y="273050"/>
            <a:ext cx="7956550" cy="626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9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B508153-9C4D-844F-86D9-760526800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0" y="730250"/>
            <a:ext cx="8293100" cy="523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06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4339B7C-B51A-0442-8D5D-B3CE187CD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00" y="444500"/>
            <a:ext cx="66802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12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712751" y="1993336"/>
            <a:ext cx="3456384" cy="3427968"/>
            <a:chOff x="188751" y="1993336"/>
            <a:chExt cx="3456384" cy="3427968"/>
          </a:xfrm>
        </p:grpSpPr>
        <p:sp>
          <p:nvSpPr>
            <p:cNvPr id="17" name="Shape 16"/>
            <p:cNvSpPr/>
            <p:nvPr/>
          </p:nvSpPr>
          <p:spPr>
            <a:xfrm rot="20477376">
              <a:off x="440779" y="2858076"/>
              <a:ext cx="2952328" cy="2563228"/>
            </a:xfrm>
            <a:prstGeom prst="swooshArrow">
              <a:avLst>
                <a:gd name="adj1" fmla="val 25000"/>
                <a:gd name="adj2" fmla="val 25000"/>
              </a:avLst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Oval 18"/>
            <p:cNvSpPr/>
            <p:nvPr/>
          </p:nvSpPr>
          <p:spPr>
            <a:xfrm>
              <a:off x="2555776" y="2915554"/>
              <a:ext cx="369430" cy="36943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88751" y="1993336"/>
              <a:ext cx="3456384" cy="1106933"/>
              <a:chOff x="188751" y="1993336"/>
              <a:chExt cx="3456384" cy="1106933"/>
            </a:xfrm>
          </p:grpSpPr>
          <p:cxnSp>
            <p:nvCxnSpPr>
              <p:cNvPr id="7" name="Elbow Connector 6"/>
              <p:cNvCxnSpPr/>
              <p:nvPr/>
            </p:nvCxnSpPr>
            <p:spPr>
              <a:xfrm rot="16200000" flipV="1">
                <a:off x="719616" y="2776272"/>
                <a:ext cx="647990" cy="3"/>
              </a:xfrm>
              <a:prstGeom prst="bentConnector3">
                <a:avLst>
                  <a:gd name="adj1" fmla="val 5000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/>
              <p:cNvSpPr txBox="1"/>
              <p:nvPr/>
            </p:nvSpPr>
            <p:spPr>
              <a:xfrm>
                <a:off x="188751" y="1993336"/>
                <a:ext cx="345638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600" b="1" dirty="0"/>
                  <a:t>Responses to the test</a:t>
                </a:r>
              </a:p>
            </p:txBody>
          </p:sp>
          <p:cxnSp>
            <p:nvCxnSpPr>
              <p:cNvPr id="15" name="Straight Connector 14"/>
              <p:cNvCxnSpPr>
                <a:stCxn id="19" idx="2"/>
              </p:cNvCxnSpPr>
              <p:nvPr/>
            </p:nvCxnSpPr>
            <p:spPr>
              <a:xfrm flipH="1">
                <a:off x="1043608" y="3100269"/>
                <a:ext cx="1512168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err="1">
                <a:solidFill>
                  <a:schemeClr val="tx2"/>
                </a:solidFill>
              </a:rPr>
              <a:t>Avaliação</a:t>
            </a:r>
            <a:r>
              <a:rPr lang="en-GB" dirty="0">
                <a:solidFill>
                  <a:schemeClr val="tx2"/>
                </a:solidFill>
              </a:rPr>
              <a:t> </a:t>
            </a:r>
            <a:r>
              <a:rPr lang="en-GB" dirty="0" err="1">
                <a:solidFill>
                  <a:schemeClr val="tx2"/>
                </a:solidFill>
              </a:rPr>
              <a:t>psicológica</a:t>
            </a:r>
            <a:r>
              <a:rPr lang="en-GB" dirty="0">
                <a:solidFill>
                  <a:schemeClr val="tx2"/>
                </a:solidFill>
              </a:rPr>
              <a:t>…</a:t>
            </a:r>
          </a:p>
        </p:txBody>
      </p:sp>
      <p:sp>
        <p:nvSpPr>
          <p:cNvPr id="12" name="Freeform 11"/>
          <p:cNvSpPr/>
          <p:nvPr/>
        </p:nvSpPr>
        <p:spPr>
          <a:xfrm>
            <a:off x="1689324" y="3832422"/>
            <a:ext cx="2387972" cy="2387972"/>
          </a:xfrm>
          <a:custGeom>
            <a:avLst/>
            <a:gdLst>
              <a:gd name="connsiteX0" fmla="*/ 0 w 3715126"/>
              <a:gd name="connsiteY0" fmla="*/ 1857563 h 3715126"/>
              <a:gd name="connsiteX1" fmla="*/ 1857563 w 3715126"/>
              <a:gd name="connsiteY1" fmla="*/ 0 h 3715126"/>
              <a:gd name="connsiteX2" fmla="*/ 3715126 w 3715126"/>
              <a:gd name="connsiteY2" fmla="*/ 1857563 h 3715126"/>
              <a:gd name="connsiteX3" fmla="*/ 1857563 w 3715126"/>
              <a:gd name="connsiteY3" fmla="*/ 3715126 h 3715126"/>
              <a:gd name="connsiteX4" fmla="*/ 0 w 3715126"/>
              <a:gd name="connsiteY4" fmla="*/ 1857563 h 371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5126" h="3715126">
                <a:moveTo>
                  <a:pt x="0" y="1857563"/>
                </a:moveTo>
                <a:cubicBezTo>
                  <a:pt x="0" y="831659"/>
                  <a:pt x="831659" y="0"/>
                  <a:pt x="1857563" y="0"/>
                </a:cubicBezTo>
                <a:cubicBezTo>
                  <a:pt x="2883467" y="0"/>
                  <a:pt x="3715126" y="831659"/>
                  <a:pt x="3715126" y="1857563"/>
                </a:cubicBezTo>
                <a:cubicBezTo>
                  <a:pt x="3715126" y="2883467"/>
                  <a:pt x="2883467" y="3715126"/>
                  <a:pt x="1857563" y="3715126"/>
                </a:cubicBezTo>
                <a:cubicBezTo>
                  <a:pt x="831659" y="3715126"/>
                  <a:pt x="0" y="2883467"/>
                  <a:pt x="0" y="1857563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0000" tIns="180000" rIns="180000" bIns="180000" numCol="1" spcCol="1270" anchor="ctr" anchorCtr="0">
            <a:noAutofit/>
          </a:bodyPr>
          <a:lstStyle/>
          <a:p>
            <a:pPr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000" b="1" dirty="0"/>
              <a:t>Individual’s behaviour /  performance</a:t>
            </a:r>
          </a:p>
        </p:txBody>
      </p:sp>
      <p:sp>
        <p:nvSpPr>
          <p:cNvPr id="24" name="Shape 23"/>
          <p:cNvSpPr/>
          <p:nvPr/>
        </p:nvSpPr>
        <p:spPr>
          <a:xfrm rot="3529677">
            <a:off x="6515438" y="2306714"/>
            <a:ext cx="2114865" cy="1836138"/>
          </a:xfrm>
          <a:prstGeom prst="swooshArrow">
            <a:avLst>
              <a:gd name="adj1" fmla="val 25000"/>
              <a:gd name="adj2" fmla="val 2500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28" name="Diagram 27"/>
          <p:cNvGraphicFramePr/>
          <p:nvPr/>
        </p:nvGraphicFramePr>
        <p:xfrm>
          <a:off x="8172378" y="3573017"/>
          <a:ext cx="2484658" cy="2261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9" name="Shape 28"/>
          <p:cNvSpPr/>
          <p:nvPr/>
        </p:nvSpPr>
        <p:spPr>
          <a:xfrm rot="12002448">
            <a:off x="4073715" y="4141017"/>
            <a:ext cx="4035136" cy="2778872"/>
          </a:xfrm>
          <a:prstGeom prst="swooshArrow">
            <a:avLst>
              <a:gd name="adj1" fmla="val 25000"/>
              <a:gd name="adj2" fmla="val 2500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GB" dirty="0"/>
          </a:p>
        </p:txBody>
      </p:sp>
      <p:sp>
        <p:nvSpPr>
          <p:cNvPr id="21" name="TextBox 20"/>
          <p:cNvSpPr txBox="1"/>
          <p:nvPr/>
        </p:nvSpPr>
        <p:spPr>
          <a:xfrm>
            <a:off x="4583832" y="5538718"/>
            <a:ext cx="3456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Predict behaviours / performance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3935760" y="2362572"/>
            <a:ext cx="4320480" cy="2478416"/>
            <a:chOff x="2411760" y="2362572"/>
            <a:chExt cx="4320480" cy="2478416"/>
          </a:xfrm>
        </p:grpSpPr>
        <p:sp>
          <p:nvSpPr>
            <p:cNvPr id="13" name="TextBox 12"/>
            <p:cNvSpPr txBox="1"/>
            <p:nvPr/>
          </p:nvSpPr>
          <p:spPr>
            <a:xfrm>
              <a:off x="4067944" y="2985528"/>
              <a:ext cx="266429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GB" dirty="0"/>
            </a:p>
            <a:p>
              <a:endParaRPr lang="en-GB" dirty="0"/>
            </a:p>
            <a:p>
              <a:endParaRPr lang="en-GB" dirty="0"/>
            </a:p>
          </p:txBody>
        </p:sp>
        <p:graphicFrame>
          <p:nvGraphicFramePr>
            <p:cNvPr id="20" name="Diagram 19"/>
            <p:cNvGraphicFramePr/>
            <p:nvPr/>
          </p:nvGraphicFramePr>
          <p:xfrm>
            <a:off x="3851920" y="2579383"/>
            <a:ext cx="2484658" cy="226160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pic>
          <p:nvPicPr>
            <p:cNvPr id="25" name="Picture 3" descr="C:\Users\Michal\AppData\Local\Microsoft\Windows\Temporary Internet Files\Content.IE5\FRIDZON3\MC900431629[1].png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11760" y="2362572"/>
              <a:ext cx="1714500" cy="1714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" name="Group 1"/>
          <p:cNvGrpSpPr/>
          <p:nvPr/>
        </p:nvGrpSpPr>
        <p:grpSpPr>
          <a:xfrm>
            <a:off x="2198178" y="5435834"/>
            <a:ext cx="2251028" cy="1339550"/>
            <a:chOff x="674178" y="5435834"/>
            <a:chExt cx="2251028" cy="1339550"/>
          </a:xfrm>
        </p:grpSpPr>
        <p:sp>
          <p:nvSpPr>
            <p:cNvPr id="26" name="Oval 25"/>
            <p:cNvSpPr/>
            <p:nvPr/>
          </p:nvSpPr>
          <p:spPr>
            <a:xfrm>
              <a:off x="1907704" y="5435834"/>
              <a:ext cx="369430" cy="36943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2" name="Elbow Connector 21"/>
            <p:cNvCxnSpPr>
              <a:endCxn id="30" idx="0"/>
            </p:cNvCxnSpPr>
            <p:nvPr/>
          </p:nvCxnSpPr>
          <p:spPr>
            <a:xfrm rot="5400000">
              <a:off x="1641195" y="5985602"/>
              <a:ext cx="609725" cy="292730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674178" y="6436830"/>
              <a:ext cx="22510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1" dirty="0"/>
                <a:t>e.g. behaviour at work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460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Graphic spid="28" grpId="0">
        <p:bldAsOne/>
      </p:bldGraphic>
      <p:bldP spid="29" grpId="0" animBg="1"/>
      <p:bldP spid="2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Por que </a:t>
            </a:r>
            <a:r>
              <a:rPr lang="en-GB" dirty="0" err="1">
                <a:solidFill>
                  <a:schemeClr val="tx2"/>
                </a:solidFill>
              </a:rPr>
              <a:t>não</a:t>
            </a:r>
            <a:r>
              <a:rPr lang="en-GB" dirty="0">
                <a:solidFill>
                  <a:schemeClr val="tx2"/>
                </a:solidFill>
              </a:rPr>
              <a:t>? </a:t>
            </a:r>
            <a:br>
              <a:rPr lang="en-GB" dirty="0">
                <a:solidFill>
                  <a:schemeClr val="tx2"/>
                </a:solidFill>
              </a:rPr>
            </a:br>
            <a:r>
              <a:rPr lang="en-GB" dirty="0" err="1">
                <a:solidFill>
                  <a:schemeClr val="tx2"/>
                </a:solidFill>
              </a:rPr>
              <a:t>Abordagens</a:t>
            </a:r>
            <a:r>
              <a:rPr lang="en-GB" dirty="0">
                <a:solidFill>
                  <a:schemeClr val="tx2"/>
                </a:solidFill>
              </a:rPr>
              <a:t>: MMPI vs 16PF </a:t>
            </a:r>
            <a:r>
              <a:rPr lang="en-GB" dirty="0" err="1">
                <a:solidFill>
                  <a:schemeClr val="tx2"/>
                </a:solidFill>
              </a:rPr>
              <a:t>década</a:t>
            </a:r>
            <a:r>
              <a:rPr lang="en-GB" dirty="0">
                <a:solidFill>
                  <a:schemeClr val="tx2"/>
                </a:solidFill>
              </a:rPr>
              <a:t> de 30-40</a:t>
            </a:r>
          </a:p>
        </p:txBody>
      </p:sp>
      <p:sp>
        <p:nvSpPr>
          <p:cNvPr id="17" name="Shape 16"/>
          <p:cNvSpPr/>
          <p:nvPr/>
        </p:nvSpPr>
        <p:spPr>
          <a:xfrm rot="788950">
            <a:off x="4203525" y="2848478"/>
            <a:ext cx="2519909" cy="1400200"/>
          </a:xfrm>
          <a:prstGeom prst="swooshArrow">
            <a:avLst>
              <a:gd name="adj1" fmla="val 25000"/>
              <a:gd name="adj2" fmla="val 2500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Freeform 11"/>
          <p:cNvSpPr/>
          <p:nvPr/>
        </p:nvSpPr>
        <p:spPr>
          <a:xfrm>
            <a:off x="1689324" y="3356992"/>
            <a:ext cx="2387972" cy="2387972"/>
          </a:xfrm>
          <a:custGeom>
            <a:avLst/>
            <a:gdLst>
              <a:gd name="connsiteX0" fmla="*/ 0 w 3715126"/>
              <a:gd name="connsiteY0" fmla="*/ 1857563 h 3715126"/>
              <a:gd name="connsiteX1" fmla="*/ 1857563 w 3715126"/>
              <a:gd name="connsiteY1" fmla="*/ 0 h 3715126"/>
              <a:gd name="connsiteX2" fmla="*/ 3715126 w 3715126"/>
              <a:gd name="connsiteY2" fmla="*/ 1857563 h 3715126"/>
              <a:gd name="connsiteX3" fmla="*/ 1857563 w 3715126"/>
              <a:gd name="connsiteY3" fmla="*/ 3715126 h 3715126"/>
              <a:gd name="connsiteX4" fmla="*/ 0 w 3715126"/>
              <a:gd name="connsiteY4" fmla="*/ 1857563 h 371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15126" h="3715126">
                <a:moveTo>
                  <a:pt x="0" y="1857563"/>
                </a:moveTo>
                <a:cubicBezTo>
                  <a:pt x="0" y="831659"/>
                  <a:pt x="831659" y="0"/>
                  <a:pt x="1857563" y="0"/>
                </a:cubicBezTo>
                <a:cubicBezTo>
                  <a:pt x="2883467" y="0"/>
                  <a:pt x="3715126" y="831659"/>
                  <a:pt x="3715126" y="1857563"/>
                </a:cubicBezTo>
                <a:cubicBezTo>
                  <a:pt x="3715126" y="2883467"/>
                  <a:pt x="2883467" y="3715126"/>
                  <a:pt x="1857563" y="3715126"/>
                </a:cubicBezTo>
                <a:cubicBezTo>
                  <a:pt x="831659" y="3715126"/>
                  <a:pt x="0" y="2883467"/>
                  <a:pt x="0" y="1857563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0000" tIns="180000" rIns="180000" bIns="180000" numCol="1" spcCol="1270" anchor="ctr" anchorCtr="0">
            <a:noAutofit/>
          </a:bodyPr>
          <a:lstStyle/>
          <a:p>
            <a:pPr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2000" b="1" dirty="0"/>
              <a:t>Individual’s behaviour /  performance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099734" y="5041778"/>
            <a:ext cx="2268074" cy="1339550"/>
            <a:chOff x="575734" y="5041778"/>
            <a:chExt cx="2268074" cy="1339550"/>
          </a:xfrm>
        </p:grpSpPr>
        <p:sp>
          <p:nvSpPr>
            <p:cNvPr id="26" name="Oval 25"/>
            <p:cNvSpPr/>
            <p:nvPr/>
          </p:nvSpPr>
          <p:spPr>
            <a:xfrm>
              <a:off x="1817783" y="5041778"/>
              <a:ext cx="369430" cy="36943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2" name="Elbow Connector 21"/>
            <p:cNvCxnSpPr>
              <a:endCxn id="30" idx="0"/>
            </p:cNvCxnSpPr>
            <p:nvPr/>
          </p:nvCxnSpPr>
          <p:spPr>
            <a:xfrm rot="5400000">
              <a:off x="1551274" y="5591546"/>
              <a:ext cx="609725" cy="292730"/>
            </a:xfrm>
            <a:prstGeom prst="bent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575734" y="6042774"/>
              <a:ext cx="22680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b="1" dirty="0"/>
                <a:t>e.g. behaviour at work</a:t>
              </a:r>
            </a:p>
          </p:txBody>
        </p:sp>
      </p:grpSp>
      <p:graphicFrame>
        <p:nvGraphicFramePr>
          <p:cNvPr id="23" name="Diagram 22"/>
          <p:cNvGraphicFramePr/>
          <p:nvPr/>
        </p:nvGraphicFramePr>
        <p:xfrm>
          <a:off x="6849665" y="2996952"/>
          <a:ext cx="3402569" cy="3024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7" name="Shape 26"/>
          <p:cNvSpPr/>
          <p:nvPr/>
        </p:nvSpPr>
        <p:spPr>
          <a:xfrm rot="11653098">
            <a:off x="4148073" y="4693108"/>
            <a:ext cx="2519909" cy="1400200"/>
          </a:xfrm>
          <a:prstGeom prst="swooshArrow">
            <a:avLst>
              <a:gd name="adj1" fmla="val 25000"/>
              <a:gd name="adj2" fmla="val 2500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109B6B8-6B07-5B4C-ADFB-6130EC2E9E4F}"/>
              </a:ext>
            </a:extLst>
          </p:cNvPr>
          <p:cNvSpPr txBox="1"/>
          <p:nvPr/>
        </p:nvSpPr>
        <p:spPr>
          <a:xfrm>
            <a:off x="7867322" y="2627620"/>
            <a:ext cx="1649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2"/>
                </a:solidFill>
              </a:rPr>
              <a:t>digital footprint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82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graphicEl>
                                              <a:dgm id="{E4D58520-C8CC-485F-A464-2E4A3CCC0F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>
                                            <p:graphicEl>
                                              <a:dgm id="{E4D58520-C8CC-485F-A464-2E4A3CCC0F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graphicEl>
                                              <a:dgm id="{003AF714-6EAB-4274-9A50-6E41E4E68E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>
                                            <p:graphicEl>
                                              <a:dgm id="{003AF714-6EAB-4274-9A50-6E41E4E68E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3" grpId="0">
        <p:bldSub>
          <a:bldDgm bld="one"/>
        </p:bldSub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CDE722-3DC7-A942-9A4E-7F67734CB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Impactos desse trabalho ...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96E5806-67D3-3644-A478-0154A100D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2183" y="2327689"/>
            <a:ext cx="2143125" cy="20574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8EFA65A-3D90-7746-B24B-3114D87F0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32609"/>
            <a:ext cx="4673600" cy="26289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569F7CF7-04F5-D541-B7A6-29EF7FA869FD}"/>
              </a:ext>
            </a:extLst>
          </p:cNvPr>
          <p:cNvSpPr/>
          <p:nvPr/>
        </p:nvSpPr>
        <p:spPr>
          <a:xfrm>
            <a:off x="838200" y="4962455"/>
            <a:ext cx="222746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>
                <a:solidFill>
                  <a:srgbClr val="222222"/>
                </a:solidFill>
                <a:latin typeface="ElizabethSerif"/>
              </a:rPr>
              <a:t>Aleksandr </a:t>
            </a:r>
            <a:r>
              <a:rPr lang="pt-BR" dirty="0" err="1">
                <a:solidFill>
                  <a:srgbClr val="222222"/>
                </a:solidFill>
                <a:latin typeface="ElizabethSerif"/>
              </a:rPr>
              <a:t>Kogan</a:t>
            </a:r>
            <a:r>
              <a:rPr lang="pt-BR" dirty="0">
                <a:solidFill>
                  <a:srgbClr val="222222"/>
                </a:solidFill>
                <a:latin typeface="ElizabethSerif"/>
              </a:rPr>
              <a:t> </a:t>
            </a:r>
          </a:p>
          <a:p>
            <a:endParaRPr lang="pt-BR" dirty="0">
              <a:solidFill>
                <a:srgbClr val="222222"/>
              </a:solidFill>
              <a:latin typeface="ElizabethSerif"/>
            </a:endParaRPr>
          </a:p>
          <a:p>
            <a:r>
              <a:rPr lang="pt-BR" dirty="0" err="1">
                <a:solidFill>
                  <a:srgbClr val="222222"/>
                </a:solidFill>
                <a:latin typeface="ElizabethSerif"/>
              </a:rPr>
              <a:t>this</a:t>
            </a:r>
            <a:r>
              <a:rPr lang="pt-BR" dirty="0">
                <a:solidFill>
                  <a:srgbClr val="222222"/>
                </a:solidFill>
                <a:latin typeface="ElizabethSerif"/>
              </a:rPr>
              <a:t>-</a:t>
            </a:r>
            <a:r>
              <a:rPr lang="pt-BR" dirty="0" err="1">
                <a:solidFill>
                  <a:srgbClr val="222222"/>
                </a:solidFill>
                <a:latin typeface="ElizabethSerif"/>
              </a:rPr>
              <a:t>is</a:t>
            </a:r>
            <a:r>
              <a:rPr lang="pt-BR" dirty="0">
                <a:solidFill>
                  <a:srgbClr val="222222"/>
                </a:solidFill>
                <a:latin typeface="ElizabethSerif"/>
              </a:rPr>
              <a:t>-</a:t>
            </a:r>
            <a:r>
              <a:rPr lang="pt-BR" dirty="0" err="1">
                <a:solidFill>
                  <a:srgbClr val="222222"/>
                </a:solidFill>
                <a:latin typeface="ElizabethSerif"/>
              </a:rPr>
              <a:t>your</a:t>
            </a:r>
            <a:r>
              <a:rPr lang="pt-BR" dirty="0">
                <a:solidFill>
                  <a:srgbClr val="222222"/>
                </a:solidFill>
                <a:latin typeface="ElizabethSerif"/>
              </a:rPr>
              <a:t>-digital-</a:t>
            </a:r>
            <a:r>
              <a:rPr lang="pt-BR" dirty="0" err="1">
                <a:solidFill>
                  <a:srgbClr val="222222"/>
                </a:solidFill>
                <a:latin typeface="ElizabethSerif"/>
              </a:rPr>
              <a:t>life</a:t>
            </a: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FB05DAA-5AE2-DE44-9380-ADAD52325246}"/>
              </a:ext>
            </a:extLst>
          </p:cNvPr>
          <p:cNvSpPr txBox="1"/>
          <p:nvPr/>
        </p:nvSpPr>
        <p:spPr>
          <a:xfrm>
            <a:off x="8189843" y="5118652"/>
            <a:ext cx="2672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Psychographics</a:t>
            </a:r>
            <a:r>
              <a:rPr lang="pt-BR" dirty="0"/>
              <a:t> Marketing </a:t>
            </a:r>
          </a:p>
        </p:txBody>
      </p:sp>
    </p:spTree>
    <p:extLst>
      <p:ext uri="{BB962C8B-B14F-4D97-AF65-F5344CB8AC3E}">
        <p14:creationId xmlns:p14="http://schemas.microsoft.com/office/powerpoint/2010/main" val="474180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5D828A00-87FB-CD40-8CF9-68CB0BBFC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558" y="228600"/>
            <a:ext cx="10310091" cy="5842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D48576B7-5047-D74F-B6D2-C86989DD2AF7}"/>
              </a:ext>
            </a:extLst>
          </p:cNvPr>
          <p:cNvSpPr/>
          <p:nvPr/>
        </p:nvSpPr>
        <p:spPr>
          <a:xfrm>
            <a:off x="685800" y="6211669"/>
            <a:ext cx="1168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www.theguardian.com</a:t>
            </a:r>
            <a:r>
              <a:rPr lang="pt-BR" dirty="0"/>
              <a:t>/</a:t>
            </a:r>
            <a:r>
              <a:rPr lang="pt-BR" dirty="0" err="1"/>
              <a:t>technology</a:t>
            </a:r>
            <a:r>
              <a:rPr lang="pt-BR" dirty="0"/>
              <a:t>/2018/mar/17/</a:t>
            </a:r>
            <a:r>
              <a:rPr lang="pt-BR" dirty="0" err="1"/>
              <a:t>facebook</a:t>
            </a:r>
            <a:r>
              <a:rPr lang="pt-BR" dirty="0"/>
              <a:t>-</a:t>
            </a:r>
            <a:r>
              <a:rPr lang="pt-BR" dirty="0" err="1"/>
              <a:t>cambridge</a:t>
            </a:r>
            <a:r>
              <a:rPr lang="pt-BR" dirty="0"/>
              <a:t>-</a:t>
            </a:r>
            <a:r>
              <a:rPr lang="pt-BR" dirty="0" err="1"/>
              <a:t>analytica</a:t>
            </a:r>
            <a:r>
              <a:rPr lang="pt-BR" dirty="0"/>
              <a:t>-</a:t>
            </a:r>
            <a:r>
              <a:rPr lang="pt-BR" dirty="0" err="1"/>
              <a:t>kogan</a:t>
            </a:r>
            <a:r>
              <a:rPr lang="pt-BR" dirty="0"/>
              <a:t>-data-</a:t>
            </a:r>
            <a:r>
              <a:rPr lang="pt-BR" dirty="0" err="1"/>
              <a:t>algorithm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41690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1C0A6FA-63F5-1747-9AD2-158965529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245" y="350630"/>
            <a:ext cx="6845300" cy="42418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0A49479-94DC-4D4B-BF96-09FA4A5B4284}"/>
              </a:ext>
            </a:extLst>
          </p:cNvPr>
          <p:cNvSpPr/>
          <p:nvPr/>
        </p:nvSpPr>
        <p:spPr>
          <a:xfrm>
            <a:off x="2724150" y="5685928"/>
            <a:ext cx="4960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www.youtube.com</a:t>
            </a:r>
            <a:r>
              <a:rPr lang="pt-BR" dirty="0"/>
              <a:t>/</a:t>
            </a:r>
            <a:r>
              <a:rPr lang="pt-BR" dirty="0" err="1"/>
              <a:t>watch?v</a:t>
            </a:r>
            <a:r>
              <a:rPr lang="pt-BR" dirty="0"/>
              <a:t>=n8Dd5aVXLCc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13604D8-E5DC-5C4C-92C7-9C3198AD0E20}"/>
              </a:ext>
            </a:extLst>
          </p:cNvPr>
          <p:cNvSpPr/>
          <p:nvPr/>
        </p:nvSpPr>
        <p:spPr>
          <a:xfrm>
            <a:off x="2724150" y="5014148"/>
            <a:ext cx="7543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www.youtube.com</a:t>
            </a:r>
            <a:r>
              <a:rPr lang="pt-BR" dirty="0"/>
              <a:t>/</a:t>
            </a:r>
            <a:r>
              <a:rPr lang="pt-BR" dirty="0" err="1"/>
              <a:t>watch?time_continue</a:t>
            </a:r>
            <a:r>
              <a:rPr lang="pt-BR" dirty="0"/>
              <a:t>=37&amp;v=lBgHrn-TrD8</a:t>
            </a:r>
          </a:p>
        </p:txBody>
      </p:sp>
    </p:spTree>
    <p:extLst>
      <p:ext uri="{BB962C8B-B14F-4D97-AF65-F5344CB8AC3E}">
        <p14:creationId xmlns:p14="http://schemas.microsoft.com/office/powerpoint/2010/main" val="42607612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1D2FEFC-CADD-B54F-A8CB-2A7985F7E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158" y="789708"/>
            <a:ext cx="7379564" cy="3948546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FD11E200-A75A-FC46-B80B-0756778AEAAE}"/>
              </a:ext>
            </a:extLst>
          </p:cNvPr>
          <p:cNvSpPr/>
          <p:nvPr/>
        </p:nvSpPr>
        <p:spPr>
          <a:xfrm>
            <a:off x="3554980" y="5203763"/>
            <a:ext cx="41531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englishtest.duolingo.com</a:t>
            </a:r>
            <a:r>
              <a:rPr lang="en-US" dirty="0"/>
              <a:t>/research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16DBA02-4E03-D54B-B30F-F86E69A9D1CA}"/>
              </a:ext>
            </a:extLst>
          </p:cNvPr>
          <p:cNvSpPr/>
          <p:nvPr/>
        </p:nvSpPr>
        <p:spPr>
          <a:xfrm>
            <a:off x="3554980" y="5698960"/>
            <a:ext cx="30519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research.duolingo.com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736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F981FFAA-24A0-8340-AD05-5542E4771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19" y="449474"/>
            <a:ext cx="9205289" cy="595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05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E4B876C-549D-514B-B397-FC5653AC5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28" y="1536959"/>
            <a:ext cx="2522721" cy="378408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4F87B26-DB44-B14E-A17D-A928C9764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56" y="1775167"/>
            <a:ext cx="6824924" cy="378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3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7FFD512-EA77-E048-A5B3-7D1672C9C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266" y="1257300"/>
            <a:ext cx="5181600" cy="43434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8D6C8C2-60CD-A24C-A40B-6E6C1735F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134" y="1257300"/>
            <a:ext cx="3796754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4481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7A146-4F40-8D40-9778-C9BB72B17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55F9AF-87E4-2340-A8CE-BA0EC8902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Pense</a:t>
            </a:r>
            <a:r>
              <a:rPr lang="en-US" dirty="0"/>
              <a:t> </a:t>
            </a:r>
            <a:r>
              <a:rPr lang="en-US" dirty="0" err="1"/>
              <a:t>onde</a:t>
            </a:r>
            <a:r>
              <a:rPr lang="en-US" dirty="0"/>
              <a:t>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trabalha</a:t>
            </a:r>
            <a:r>
              <a:rPr lang="en-US" dirty="0"/>
              <a:t> </a:t>
            </a:r>
            <a:r>
              <a:rPr lang="en-US" dirty="0" err="1"/>
              <a:t>analisando</a:t>
            </a:r>
            <a:r>
              <a:rPr lang="en-US" dirty="0"/>
              <a:t> dados. O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faz</a:t>
            </a:r>
            <a:r>
              <a:rPr lang="en-US" dirty="0"/>
              <a:t>? O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gostaria</a:t>
            </a:r>
            <a:r>
              <a:rPr lang="en-US" dirty="0"/>
              <a:t> de </a:t>
            </a:r>
            <a:r>
              <a:rPr lang="en-US" dirty="0" err="1"/>
              <a:t>aprender</a:t>
            </a:r>
            <a:r>
              <a:rPr lang="en-US" dirty="0"/>
              <a:t> que o </a:t>
            </a:r>
            <a:r>
              <a:rPr lang="en-US" dirty="0" err="1"/>
              <a:t>ajudaria</a:t>
            </a:r>
            <a:r>
              <a:rPr lang="en-US" dirty="0"/>
              <a:t>?</a:t>
            </a:r>
          </a:p>
          <a:p>
            <a:r>
              <a:rPr lang="en-US" dirty="0"/>
              <a:t>Que ferramentas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usa</a:t>
            </a:r>
            <a:r>
              <a:rPr lang="en-US" dirty="0"/>
              <a:t> para </a:t>
            </a:r>
            <a:r>
              <a:rPr lang="en-US" dirty="0" err="1"/>
              <a:t>obter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e </a:t>
            </a:r>
            <a:r>
              <a:rPr lang="en-US" dirty="0" err="1"/>
              <a:t>analisá</a:t>
            </a:r>
            <a:r>
              <a:rPr lang="en-US" dirty="0"/>
              <a:t>-los ? </a:t>
            </a:r>
          </a:p>
          <a:p>
            <a:r>
              <a:rPr lang="en-US" dirty="0"/>
              <a:t>Eu </a:t>
            </a: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estatísticos</a:t>
            </a:r>
            <a:r>
              <a:rPr lang="en-US" dirty="0"/>
              <a:t>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usa</a:t>
            </a:r>
            <a:r>
              <a:rPr lang="en-US" dirty="0"/>
              <a:t>?</a:t>
            </a:r>
          </a:p>
          <a:p>
            <a:r>
              <a:rPr lang="en-US" dirty="0"/>
              <a:t>Que ferramentas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usa</a:t>
            </a:r>
            <a:r>
              <a:rPr lang="en-US" dirty="0"/>
              <a:t> para </a:t>
            </a:r>
            <a:r>
              <a:rPr lang="en-US" dirty="0" err="1"/>
              <a:t>escrever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resultados</a:t>
            </a:r>
            <a:r>
              <a:rPr lang="en-US" dirty="0"/>
              <a:t> dessas </a:t>
            </a:r>
            <a:r>
              <a:rPr lang="en-US" dirty="0" err="1"/>
              <a:t>análises</a:t>
            </a:r>
            <a:r>
              <a:rPr lang="en-US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1855363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1D4F10-710B-1A42-B86F-A4B5F5647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Topicos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D9666F-2C0B-9C4C-8E70-19376F909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99" y="1404710"/>
            <a:ext cx="11223171" cy="4909004"/>
          </a:xfrm>
        </p:spPr>
        <p:txBody>
          <a:bodyPr>
            <a:normAutofit fontScale="62500" lnSpcReduction="20000"/>
          </a:bodyPr>
          <a:lstStyle/>
          <a:p>
            <a:r>
              <a:rPr lang="pt-BR" dirty="0"/>
              <a:t>Introdução: data </a:t>
            </a:r>
            <a:r>
              <a:rPr lang="pt-BR" dirty="0" err="1"/>
              <a:t>science</a:t>
            </a:r>
            <a:r>
              <a:rPr lang="pt-BR" dirty="0"/>
              <a:t>,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e </a:t>
            </a:r>
            <a:r>
              <a:rPr lang="pt-BR" dirty="0" err="1"/>
              <a:t>deep</a:t>
            </a:r>
            <a:r>
              <a:rPr lang="pt-BR" dirty="0"/>
              <a:t> </a:t>
            </a:r>
            <a:r>
              <a:rPr lang="pt-BR" dirty="0" err="1"/>
              <a:t>learnig</a:t>
            </a:r>
            <a:endParaRPr lang="pt-BR" dirty="0"/>
          </a:p>
          <a:p>
            <a:r>
              <a:rPr lang="pt-BR" dirty="0"/>
              <a:t>Análise exploratória gráfica: </a:t>
            </a:r>
            <a:r>
              <a:rPr lang="pt-BR" dirty="0" err="1"/>
              <a:t>ggplot</a:t>
            </a:r>
            <a:endParaRPr lang="pt-BR" dirty="0"/>
          </a:p>
          <a:p>
            <a:r>
              <a:rPr lang="pt-BR" dirty="0"/>
              <a:t>Organização transformação e manipulação de dados: </a:t>
            </a:r>
            <a:r>
              <a:rPr lang="pt-BR" dirty="0" err="1"/>
              <a:t>tidyr</a:t>
            </a:r>
            <a:r>
              <a:rPr lang="pt-BR" dirty="0"/>
              <a:t> e </a:t>
            </a:r>
            <a:r>
              <a:rPr lang="pt-BR" dirty="0" err="1"/>
              <a:t>dplyr</a:t>
            </a:r>
            <a:endParaRPr lang="pt-BR" dirty="0"/>
          </a:p>
          <a:p>
            <a:r>
              <a:rPr lang="pt-BR" dirty="0"/>
              <a:t>Importando dados: </a:t>
            </a:r>
            <a:r>
              <a:rPr lang="pt-BR" dirty="0" err="1"/>
              <a:t>tidyr</a:t>
            </a:r>
            <a:endParaRPr lang="pt-BR" dirty="0"/>
          </a:p>
          <a:p>
            <a:r>
              <a:rPr lang="pt-BR" dirty="0"/>
              <a:t>Tipos de dados</a:t>
            </a:r>
          </a:p>
          <a:p>
            <a:r>
              <a:rPr lang="pt-BR" dirty="0"/>
              <a:t>Programação (interação e funções):</a:t>
            </a:r>
            <a:r>
              <a:rPr lang="pt-BR" dirty="0" err="1"/>
              <a:t>purrr</a:t>
            </a:r>
            <a:endParaRPr lang="pt-BR" dirty="0"/>
          </a:p>
          <a:p>
            <a:r>
              <a:rPr lang="pt-BR" dirty="0"/>
              <a:t>Modelagem: </a:t>
            </a:r>
            <a:r>
              <a:rPr lang="pt-BR" dirty="0" err="1"/>
              <a:t>modelr</a:t>
            </a:r>
            <a:r>
              <a:rPr lang="pt-BR" dirty="0"/>
              <a:t>, </a:t>
            </a:r>
            <a:r>
              <a:rPr lang="pt-BR" dirty="0" err="1"/>
              <a:t>broom</a:t>
            </a:r>
            <a:r>
              <a:rPr lang="pt-BR" dirty="0"/>
              <a:t>, </a:t>
            </a:r>
            <a:r>
              <a:rPr lang="pt-BR" dirty="0" err="1"/>
              <a:t>keras</a:t>
            </a:r>
            <a:endParaRPr lang="pt-BR" dirty="0"/>
          </a:p>
          <a:p>
            <a:r>
              <a:rPr lang="pt-BR" dirty="0" err="1"/>
              <a:t>List</a:t>
            </a:r>
            <a:r>
              <a:rPr lang="pt-BR" dirty="0"/>
              <a:t> </a:t>
            </a:r>
            <a:r>
              <a:rPr lang="pt-BR" dirty="0" err="1"/>
              <a:t>columns</a:t>
            </a:r>
            <a:endParaRPr lang="pt-BR" dirty="0"/>
          </a:p>
          <a:p>
            <a:r>
              <a:rPr lang="pt-BR" dirty="0"/>
              <a:t>Comunicação de resultados: </a:t>
            </a:r>
            <a:r>
              <a:rPr lang="pt-BR" dirty="0" err="1"/>
              <a:t>R</a:t>
            </a:r>
            <a:r>
              <a:rPr lang="pt-BR" dirty="0"/>
              <a:t> </a:t>
            </a:r>
            <a:r>
              <a:rPr lang="pt-BR" dirty="0" err="1"/>
              <a:t>Markdown</a:t>
            </a:r>
            <a:r>
              <a:rPr lang="pt-BR" dirty="0"/>
              <a:t> e </a:t>
            </a:r>
            <a:r>
              <a:rPr lang="pt-BR" dirty="0" err="1"/>
              <a:t>shiny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 </a:t>
            </a:r>
          </a:p>
          <a:p>
            <a:r>
              <a:rPr lang="pt-BR" dirty="0"/>
              <a:t>Mineração de textos: </a:t>
            </a:r>
            <a:r>
              <a:rPr lang="pt-BR" dirty="0" err="1"/>
              <a:t>tidytext</a:t>
            </a:r>
            <a:r>
              <a:rPr lang="pt-BR" dirty="0"/>
              <a:t>, </a:t>
            </a:r>
            <a:r>
              <a:rPr lang="pt-BR" dirty="0" err="1"/>
              <a:t>quanteda</a:t>
            </a:r>
            <a:endParaRPr lang="pt-BR" dirty="0"/>
          </a:p>
          <a:p>
            <a:r>
              <a:rPr lang="pt-BR" dirty="0"/>
              <a:t>Modelagem avançada com </a:t>
            </a:r>
            <a:r>
              <a:rPr lang="pt-BR" dirty="0" err="1"/>
              <a:t>Deep</a:t>
            </a:r>
            <a:r>
              <a:rPr lang="pt-BR" dirty="0"/>
              <a:t> Learning com </a:t>
            </a:r>
            <a:r>
              <a:rPr lang="pt-BR" dirty="0" err="1"/>
              <a:t>Keras</a:t>
            </a:r>
            <a:r>
              <a:rPr lang="pt-BR" dirty="0"/>
              <a:t> para </a:t>
            </a:r>
            <a:r>
              <a:rPr lang="pt-BR" dirty="0" err="1"/>
              <a:t>R</a:t>
            </a:r>
            <a:r>
              <a:rPr lang="pt-BR" dirty="0"/>
              <a:t> </a:t>
            </a:r>
          </a:p>
          <a:p>
            <a:r>
              <a:rPr lang="pt-BR" dirty="0"/>
              <a:t>Escrevendo artigos com </a:t>
            </a:r>
            <a:r>
              <a:rPr lang="pt-BR" dirty="0" err="1"/>
              <a:t>R</a:t>
            </a:r>
            <a:r>
              <a:rPr lang="pt-BR" dirty="0"/>
              <a:t> (3)</a:t>
            </a:r>
          </a:p>
          <a:p>
            <a:r>
              <a:rPr lang="pt-BR" dirty="0"/>
              <a:t>Construindo </a:t>
            </a:r>
            <a:r>
              <a:rPr lang="pt-BR" dirty="0" err="1"/>
              <a:t>webapps</a:t>
            </a:r>
            <a:r>
              <a:rPr lang="pt-BR" dirty="0"/>
              <a:t> com </a:t>
            </a:r>
            <a:r>
              <a:rPr lang="pt-BR" dirty="0" err="1"/>
              <a:t>shiny</a:t>
            </a:r>
            <a:r>
              <a:rPr lang="pt-BR" dirty="0"/>
              <a:t> (6)</a:t>
            </a:r>
          </a:p>
          <a:p>
            <a:r>
              <a:rPr lang="pt-BR" dirty="0"/>
              <a:t>Competições data </a:t>
            </a:r>
            <a:r>
              <a:rPr lang="pt-BR" dirty="0" err="1"/>
              <a:t>science</a:t>
            </a:r>
            <a:r>
              <a:rPr lang="pt-BR" dirty="0"/>
              <a:t> no </a:t>
            </a:r>
            <a:r>
              <a:rPr lang="pt-BR" dirty="0" err="1"/>
              <a:t>Kaggle</a:t>
            </a:r>
            <a:endParaRPr lang="pt-BR" dirty="0"/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64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51462E0-FB94-C54E-B7C1-941621A03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342" y="860686"/>
            <a:ext cx="3847258" cy="483253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6FFE3F5-7F02-724C-9907-4A14CCB05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860686"/>
            <a:ext cx="4084320" cy="531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477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9444C1D-C801-F243-AF50-CB521D2D6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" y="180340"/>
            <a:ext cx="6032500" cy="37846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2CCDE6E-3810-D94B-9890-86F0D6885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5128" y="2362200"/>
            <a:ext cx="7441421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60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5267BD7-B782-B246-9640-BF44F4611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547" y="472440"/>
            <a:ext cx="10354733" cy="582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2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D4F477C-1E66-9F42-922F-06A03404C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259080"/>
            <a:ext cx="5608319" cy="315468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48D73CB-32C8-8C4F-84DD-BEBD0C6AD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198" y="2438400"/>
            <a:ext cx="7299961" cy="4106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026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80F5D9D-60D9-F04D-A8AB-686EE3F71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" y="518160"/>
            <a:ext cx="4648200" cy="35052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F309072A-E894-824D-B63B-1775A50CC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674" y="2971800"/>
            <a:ext cx="6035946" cy="34417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764F8A70-6E61-F044-A26B-4DD5EF78F496}"/>
              </a:ext>
            </a:extLst>
          </p:cNvPr>
          <p:cNvSpPr/>
          <p:nvPr/>
        </p:nvSpPr>
        <p:spPr>
          <a:xfrm>
            <a:off x="6230351" y="1354366"/>
            <a:ext cx="3126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/>
              <a:t>http</a:t>
            </a:r>
            <a:r>
              <a:rPr lang="pt-BR" dirty="0"/>
              <a:t>://</a:t>
            </a:r>
            <a:r>
              <a:rPr lang="pt-BR" dirty="0" err="1"/>
              <a:t>deeplearninggallery.com</a:t>
            </a:r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4465B266-46C4-714F-A985-6FAE71B9D1D5}"/>
              </a:ext>
            </a:extLst>
          </p:cNvPr>
          <p:cNvSpPr/>
          <p:nvPr/>
        </p:nvSpPr>
        <p:spPr>
          <a:xfrm>
            <a:off x="6230351" y="2016621"/>
            <a:ext cx="50652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cs.stanford.edu</a:t>
            </a:r>
            <a:r>
              <a:rPr lang="pt-BR" dirty="0"/>
              <a:t>/</a:t>
            </a:r>
            <a:r>
              <a:rPr lang="pt-BR" dirty="0" err="1"/>
              <a:t>people</a:t>
            </a:r>
            <a:r>
              <a:rPr lang="pt-BR" dirty="0"/>
              <a:t>/</a:t>
            </a:r>
            <a:r>
              <a:rPr lang="pt-BR" dirty="0" err="1"/>
              <a:t>karpathy</a:t>
            </a:r>
            <a:r>
              <a:rPr lang="pt-BR" dirty="0"/>
              <a:t>/</a:t>
            </a:r>
            <a:r>
              <a:rPr lang="pt-BR" dirty="0" err="1"/>
              <a:t>convnetjs</a:t>
            </a:r>
            <a:r>
              <a:rPr lang="pt-BR" dirty="0"/>
              <a:t>/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D5C3CA03-0516-A64F-BA68-1869A5B1D670}"/>
              </a:ext>
            </a:extLst>
          </p:cNvPr>
          <p:cNvSpPr/>
          <p:nvPr/>
        </p:nvSpPr>
        <p:spPr>
          <a:xfrm>
            <a:off x="6104195" y="768519"/>
            <a:ext cx="33790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playground.tensorflow.org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65653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0346479-C161-3E47-97FD-DE238F146E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742" y="435187"/>
            <a:ext cx="6049287" cy="627888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BD6F4947-5202-1648-AB00-D51A8305A0A0}"/>
              </a:ext>
            </a:extLst>
          </p:cNvPr>
          <p:cNvSpPr/>
          <p:nvPr/>
        </p:nvSpPr>
        <p:spPr>
          <a:xfrm>
            <a:off x="6981335" y="2329934"/>
            <a:ext cx="45343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www.kaggle.com</a:t>
            </a:r>
            <a:r>
              <a:rPr lang="pt-BR" dirty="0"/>
              <a:t>/</a:t>
            </a:r>
            <a:r>
              <a:rPr lang="pt-BR" dirty="0" err="1"/>
              <a:t>c</a:t>
            </a:r>
            <a:r>
              <a:rPr lang="pt-BR" dirty="0"/>
              <a:t>/</a:t>
            </a:r>
            <a:r>
              <a:rPr lang="pt-BR" dirty="0" err="1"/>
              <a:t>titanic#description</a:t>
            </a:r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EBC6871-0B81-6849-B639-2BCB39B6767F}"/>
              </a:ext>
            </a:extLst>
          </p:cNvPr>
          <p:cNvSpPr/>
          <p:nvPr/>
        </p:nvSpPr>
        <p:spPr>
          <a:xfrm rot="10800000" flipV="1">
            <a:off x="7152562" y="1007163"/>
            <a:ext cx="43631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www.kaggle.com</a:t>
            </a:r>
            <a:r>
              <a:rPr lang="pt-BR" dirty="0"/>
              <a:t>/</a:t>
            </a:r>
            <a:r>
              <a:rPr lang="pt-BR" dirty="0" err="1"/>
              <a:t>cbhyphen</a:t>
            </a:r>
            <a:r>
              <a:rPr lang="pt-BR" dirty="0"/>
              <a:t>/post-</a:t>
            </a:r>
            <a:r>
              <a:rPr lang="pt-BR" dirty="0" err="1"/>
              <a:t>college</a:t>
            </a:r>
            <a:r>
              <a:rPr lang="pt-BR" dirty="0"/>
              <a:t>-salaries-</a:t>
            </a:r>
            <a:r>
              <a:rPr lang="pt-BR" dirty="0" err="1"/>
              <a:t>exploration</a:t>
            </a:r>
            <a:r>
              <a:rPr lang="pt-BR" dirty="0"/>
              <a:t>-</a:t>
            </a:r>
            <a:r>
              <a:rPr lang="pt-BR" dirty="0" err="1"/>
              <a:t>in-r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49266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7AA4DE5-2C48-A445-ACDD-2D83CB01D1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7167" y="643467"/>
            <a:ext cx="6837665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31051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415</Words>
  <Application>Microsoft Macintosh PowerPoint</Application>
  <PresentationFormat>Widescreen</PresentationFormat>
  <Paragraphs>69</Paragraphs>
  <Slides>34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ElizabethSerif</vt:lpstr>
      <vt:lpstr>Tema do Office</vt:lpstr>
      <vt:lpstr>Ciência de Dados em Psicometria com 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Aplicações em Avaliação Psicológica e Psicometria ?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Avaliação psicológica…</vt:lpstr>
      <vt:lpstr>Por que não?  Abordagens: MMPI vs 16PF década de 30-40</vt:lpstr>
      <vt:lpstr>Impactos desse trabalho ...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Sua vez ..</vt:lpstr>
      <vt:lpstr>Topicos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Ciência de Dados em Psicometria com R</dc:title>
  <dc:creator>Ricardo Primi</dc:creator>
  <cp:lastModifiedBy>Ricardo Primi</cp:lastModifiedBy>
  <cp:revision>20</cp:revision>
  <dcterms:created xsi:type="dcterms:W3CDTF">2020-08-15T18:29:14Z</dcterms:created>
  <dcterms:modified xsi:type="dcterms:W3CDTF">2020-08-17T19:17:32Z</dcterms:modified>
</cp:coreProperties>
</file>

<file path=docProps/thumbnail.jpeg>
</file>